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4" r:id="rId7"/>
    <p:sldId id="261" r:id="rId8"/>
    <p:sldId id="262" r:id="rId9"/>
    <p:sldId id="265" r:id="rId10"/>
    <p:sldId id="266" r:id="rId11"/>
    <p:sldId id="267" r:id="rId12"/>
    <p:sldId id="268" r:id="rId13"/>
    <p:sldId id="269" r:id="rId14"/>
    <p:sldId id="26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96" autoAdjust="0"/>
    <p:restoredTop sz="94676" autoAdjust="0"/>
  </p:normalViewPr>
  <p:slideViewPr>
    <p:cSldViewPr snapToGrid="0">
      <p:cViewPr varScale="1">
        <p:scale>
          <a:sx n="102" d="100"/>
          <a:sy n="102" d="100"/>
        </p:scale>
        <p:origin x="267"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F3049B-8960-4E27-9D98-BA77A5BF8C4B}"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US"/>
        </a:p>
      </dgm:t>
    </dgm:pt>
    <dgm:pt modelId="{00399766-2797-4D49-A656-598CFBCAFD4B}">
      <dgm:prSet/>
      <dgm:spPr>
        <a:noFill/>
        <a:ln>
          <a:noFill/>
        </a:ln>
      </dgm:spPr>
      <dgm:t>
        <a:bodyPr/>
        <a:lstStyle/>
        <a:p>
          <a:r>
            <a:rPr lang="en-US" b="1" dirty="0">
              <a:solidFill>
                <a:schemeClr val="bg1"/>
              </a:solidFill>
              <a:latin typeface="Bahnschrift Condensed" panose="020B0502040204020203" pitchFamily="34" charset="0"/>
            </a:rPr>
            <a:t>Source</a:t>
          </a:r>
        </a:p>
        <a:p>
          <a:r>
            <a:rPr lang="en-US" b="1" dirty="0">
              <a:solidFill>
                <a:schemeClr val="bg1"/>
              </a:solidFill>
              <a:latin typeface="Bahnschrift Condensed" panose="020B0502040204020203" pitchFamily="34" charset="0"/>
            </a:rPr>
            <a:t> </a:t>
          </a:r>
          <a:r>
            <a:rPr lang="en-US" dirty="0">
              <a:solidFill>
                <a:schemeClr val="bg1"/>
              </a:solidFill>
              <a:latin typeface="Bahnschrift Condensed" panose="020B0502040204020203" pitchFamily="34" charset="0"/>
            </a:rPr>
            <a:t>Kaggle Dataset (uploaded to Amazon S3 bucket)</a:t>
          </a:r>
        </a:p>
      </dgm:t>
    </dgm:pt>
    <dgm:pt modelId="{A84B9CFC-99B7-4A99-BD51-D455474E7E68}" type="parTrans" cxnId="{1915D936-C479-4F77-98F0-6FF5A995D6A4}">
      <dgm:prSet/>
      <dgm:spPr/>
      <dgm:t>
        <a:bodyPr/>
        <a:lstStyle/>
        <a:p>
          <a:endParaRPr lang="en-US"/>
        </a:p>
      </dgm:t>
    </dgm:pt>
    <dgm:pt modelId="{32699F13-F087-4C25-BE40-AB30A5D2F886}" type="sibTrans" cxnId="{1915D936-C479-4F77-98F0-6FF5A995D6A4}">
      <dgm:prSet/>
      <dgm:spPr/>
      <dgm:t>
        <a:bodyPr/>
        <a:lstStyle/>
        <a:p>
          <a:endParaRPr lang="en-US"/>
        </a:p>
      </dgm:t>
    </dgm:pt>
    <dgm:pt modelId="{11FE301C-2250-48D7-BDCC-AE6112D46AE1}">
      <dgm:prSet/>
      <dgm:spPr>
        <a:noFill/>
        <a:ln>
          <a:noFill/>
        </a:ln>
      </dgm:spPr>
      <dgm:t>
        <a:bodyPr/>
        <a:lstStyle/>
        <a:p>
          <a:r>
            <a:rPr lang="en-US" b="1" dirty="0">
              <a:solidFill>
                <a:schemeClr val="bg1"/>
              </a:solidFill>
              <a:latin typeface="Bahnschrift Condensed" panose="020B0502040204020203" pitchFamily="34" charset="0"/>
            </a:rPr>
            <a:t>File</a:t>
          </a:r>
        </a:p>
        <a:p>
          <a:r>
            <a:rPr lang="en-US" b="1" dirty="0">
              <a:solidFill>
                <a:schemeClr val="bg1"/>
              </a:solidFill>
              <a:latin typeface="Bahnschrift Condensed" panose="020B0502040204020203" pitchFamily="34" charset="0"/>
            </a:rPr>
            <a:t> </a:t>
          </a:r>
          <a:r>
            <a:rPr lang="en-US" dirty="0">
              <a:solidFill>
                <a:schemeClr val="bg1"/>
              </a:solidFill>
              <a:latin typeface="Bahnschrift Condensed" panose="020B0502040204020203" pitchFamily="34" charset="0"/>
            </a:rPr>
            <a:t>employeeDetails.csv</a:t>
          </a:r>
        </a:p>
      </dgm:t>
    </dgm:pt>
    <dgm:pt modelId="{70AC47E7-3FF3-4D30-939B-0557E4845A7A}" type="parTrans" cxnId="{F88FDFB5-AAA0-4508-AD15-5E54E53CA976}">
      <dgm:prSet/>
      <dgm:spPr/>
      <dgm:t>
        <a:bodyPr/>
        <a:lstStyle/>
        <a:p>
          <a:endParaRPr lang="en-US"/>
        </a:p>
      </dgm:t>
    </dgm:pt>
    <dgm:pt modelId="{20D0D690-4CB9-4D8A-8A0A-CEB19B536FEE}" type="sibTrans" cxnId="{F88FDFB5-AAA0-4508-AD15-5E54E53CA976}">
      <dgm:prSet/>
      <dgm:spPr/>
      <dgm:t>
        <a:bodyPr/>
        <a:lstStyle/>
        <a:p>
          <a:endParaRPr lang="en-US"/>
        </a:p>
      </dgm:t>
    </dgm:pt>
    <dgm:pt modelId="{CD886BA3-1B47-4352-BCB2-1457B4C8D015}">
      <dgm:prSet/>
      <dgm:spPr>
        <a:noFill/>
        <a:ln>
          <a:noFill/>
        </a:ln>
      </dgm:spPr>
      <dgm:t>
        <a:bodyPr/>
        <a:lstStyle/>
        <a:p>
          <a:r>
            <a:rPr lang="en-US" b="1" dirty="0">
              <a:solidFill>
                <a:schemeClr val="bg1"/>
              </a:solidFill>
              <a:latin typeface="Bahnschrift Condensed" panose="020B0502040204020203" pitchFamily="34" charset="0"/>
            </a:rPr>
            <a:t>Columns</a:t>
          </a:r>
        </a:p>
        <a:p>
          <a:r>
            <a:rPr lang="en-US" b="1" dirty="0">
              <a:solidFill>
                <a:schemeClr val="bg1"/>
              </a:solidFill>
              <a:latin typeface="Bahnschrift Condensed" panose="020B0502040204020203" pitchFamily="34" charset="0"/>
            </a:rPr>
            <a:t> </a:t>
          </a:r>
          <a:r>
            <a:rPr lang="en-US" dirty="0">
              <a:solidFill>
                <a:schemeClr val="bg1"/>
              </a:solidFill>
              <a:latin typeface="Bahnschrift Condensed" panose="020B0502040204020203" pitchFamily="34" charset="0"/>
            </a:rPr>
            <a:t>Department ID, Employee ID, Name, Salary, Location</a:t>
          </a:r>
        </a:p>
      </dgm:t>
    </dgm:pt>
    <dgm:pt modelId="{F7C1ACE2-16CC-4E10-B9F4-6BE0585DDF19}" type="parTrans" cxnId="{AAD02EED-9055-4D8E-853F-18518E854CCA}">
      <dgm:prSet/>
      <dgm:spPr/>
      <dgm:t>
        <a:bodyPr/>
        <a:lstStyle/>
        <a:p>
          <a:endParaRPr lang="en-US"/>
        </a:p>
      </dgm:t>
    </dgm:pt>
    <dgm:pt modelId="{77E7E4DE-F13B-4A22-91BC-E69980249F94}" type="sibTrans" cxnId="{AAD02EED-9055-4D8E-853F-18518E854CCA}">
      <dgm:prSet/>
      <dgm:spPr/>
      <dgm:t>
        <a:bodyPr/>
        <a:lstStyle/>
        <a:p>
          <a:endParaRPr lang="en-US"/>
        </a:p>
      </dgm:t>
    </dgm:pt>
    <dgm:pt modelId="{43F9C7AF-C58C-4EE6-87FE-AB3D3E5165A6}" type="pres">
      <dgm:prSet presAssocID="{9DF3049B-8960-4E27-9D98-BA77A5BF8C4B}" presName="diagram" presStyleCnt="0">
        <dgm:presLayoutVars>
          <dgm:chPref val="1"/>
          <dgm:dir/>
          <dgm:animOne val="branch"/>
          <dgm:animLvl val="lvl"/>
          <dgm:resizeHandles/>
        </dgm:presLayoutVars>
      </dgm:prSet>
      <dgm:spPr/>
    </dgm:pt>
    <dgm:pt modelId="{63A7FA2F-3B0F-438A-9EEE-EB1F89E17DEC}" type="pres">
      <dgm:prSet presAssocID="{00399766-2797-4D49-A656-598CFBCAFD4B}" presName="root" presStyleCnt="0"/>
      <dgm:spPr/>
    </dgm:pt>
    <dgm:pt modelId="{7000FC16-40C6-4958-874B-AA2BEBE6EF4B}" type="pres">
      <dgm:prSet presAssocID="{00399766-2797-4D49-A656-598CFBCAFD4B}" presName="rootComposite" presStyleCnt="0"/>
      <dgm:spPr/>
    </dgm:pt>
    <dgm:pt modelId="{4361A481-3B98-4E73-9685-6F182CAED741}" type="pres">
      <dgm:prSet presAssocID="{00399766-2797-4D49-A656-598CFBCAFD4B}" presName="rootText" presStyleLbl="node1" presStyleIdx="0" presStyleCnt="3"/>
      <dgm:spPr/>
    </dgm:pt>
    <dgm:pt modelId="{16054ABC-3EFE-42D7-B123-0D5247C2375F}" type="pres">
      <dgm:prSet presAssocID="{00399766-2797-4D49-A656-598CFBCAFD4B}" presName="rootConnector" presStyleLbl="node1" presStyleIdx="0" presStyleCnt="3"/>
      <dgm:spPr/>
    </dgm:pt>
    <dgm:pt modelId="{15001F05-A106-4971-911E-FCFA7E816AA9}" type="pres">
      <dgm:prSet presAssocID="{00399766-2797-4D49-A656-598CFBCAFD4B}" presName="childShape" presStyleCnt="0"/>
      <dgm:spPr/>
    </dgm:pt>
    <dgm:pt modelId="{B67B1047-31C7-41BB-8191-1A1B15E7AF19}" type="pres">
      <dgm:prSet presAssocID="{11FE301C-2250-48D7-BDCC-AE6112D46AE1}" presName="root" presStyleCnt="0"/>
      <dgm:spPr/>
    </dgm:pt>
    <dgm:pt modelId="{5994D2B9-CC1B-48C2-8AC6-98497E41A629}" type="pres">
      <dgm:prSet presAssocID="{11FE301C-2250-48D7-BDCC-AE6112D46AE1}" presName="rootComposite" presStyleCnt="0"/>
      <dgm:spPr/>
    </dgm:pt>
    <dgm:pt modelId="{19EA4AD7-BBCC-4951-8919-FB63DF0F7120}" type="pres">
      <dgm:prSet presAssocID="{11FE301C-2250-48D7-BDCC-AE6112D46AE1}" presName="rootText" presStyleLbl="node1" presStyleIdx="1" presStyleCnt="3"/>
      <dgm:spPr/>
    </dgm:pt>
    <dgm:pt modelId="{77EE07E1-BB31-4A7A-815D-DFCB0CB3BD7F}" type="pres">
      <dgm:prSet presAssocID="{11FE301C-2250-48D7-BDCC-AE6112D46AE1}" presName="rootConnector" presStyleLbl="node1" presStyleIdx="1" presStyleCnt="3"/>
      <dgm:spPr/>
    </dgm:pt>
    <dgm:pt modelId="{C7832DDF-E42E-463A-B729-F72BE4614A18}" type="pres">
      <dgm:prSet presAssocID="{11FE301C-2250-48D7-BDCC-AE6112D46AE1}" presName="childShape" presStyleCnt="0"/>
      <dgm:spPr/>
    </dgm:pt>
    <dgm:pt modelId="{2B6AE232-FA2B-4ED4-A3C0-20F82BDDAE0F}" type="pres">
      <dgm:prSet presAssocID="{CD886BA3-1B47-4352-BCB2-1457B4C8D015}" presName="root" presStyleCnt="0"/>
      <dgm:spPr/>
    </dgm:pt>
    <dgm:pt modelId="{767350F9-CBE3-4DC7-838C-00CC9135AA28}" type="pres">
      <dgm:prSet presAssocID="{CD886BA3-1B47-4352-BCB2-1457B4C8D015}" presName="rootComposite" presStyleCnt="0"/>
      <dgm:spPr/>
    </dgm:pt>
    <dgm:pt modelId="{71EAB9C1-C17A-4509-9526-D0CA11743AB1}" type="pres">
      <dgm:prSet presAssocID="{CD886BA3-1B47-4352-BCB2-1457B4C8D015}" presName="rootText" presStyleLbl="node1" presStyleIdx="2" presStyleCnt="3"/>
      <dgm:spPr/>
    </dgm:pt>
    <dgm:pt modelId="{8393FAD9-1E3E-4A3F-BA68-2A24CBE9898B}" type="pres">
      <dgm:prSet presAssocID="{CD886BA3-1B47-4352-BCB2-1457B4C8D015}" presName="rootConnector" presStyleLbl="node1" presStyleIdx="2" presStyleCnt="3"/>
      <dgm:spPr/>
    </dgm:pt>
    <dgm:pt modelId="{E52E1E32-0069-473A-BA3D-3A50D26C547C}" type="pres">
      <dgm:prSet presAssocID="{CD886BA3-1B47-4352-BCB2-1457B4C8D015}" presName="childShape" presStyleCnt="0"/>
      <dgm:spPr/>
    </dgm:pt>
  </dgm:ptLst>
  <dgm:cxnLst>
    <dgm:cxn modelId="{0A1BE117-8B94-4ED3-9CDD-878B9BB1D818}" type="presOf" srcId="{11FE301C-2250-48D7-BDCC-AE6112D46AE1}" destId="{19EA4AD7-BBCC-4951-8919-FB63DF0F7120}" srcOrd="0" destOrd="0" presId="urn:microsoft.com/office/officeart/2005/8/layout/hierarchy3"/>
    <dgm:cxn modelId="{D9D1DB19-7DEE-446F-A5AA-08C5CE9D4645}" type="presOf" srcId="{CD886BA3-1B47-4352-BCB2-1457B4C8D015}" destId="{71EAB9C1-C17A-4509-9526-D0CA11743AB1}" srcOrd="0" destOrd="0" presId="urn:microsoft.com/office/officeart/2005/8/layout/hierarchy3"/>
    <dgm:cxn modelId="{1915D936-C479-4F77-98F0-6FF5A995D6A4}" srcId="{9DF3049B-8960-4E27-9D98-BA77A5BF8C4B}" destId="{00399766-2797-4D49-A656-598CFBCAFD4B}" srcOrd="0" destOrd="0" parTransId="{A84B9CFC-99B7-4A99-BD51-D455474E7E68}" sibTransId="{32699F13-F087-4C25-BE40-AB30A5D2F886}"/>
    <dgm:cxn modelId="{E5B22F47-8E74-418E-A69F-7CA60429B1DC}" type="presOf" srcId="{CD886BA3-1B47-4352-BCB2-1457B4C8D015}" destId="{8393FAD9-1E3E-4A3F-BA68-2A24CBE9898B}" srcOrd="1" destOrd="0" presId="urn:microsoft.com/office/officeart/2005/8/layout/hierarchy3"/>
    <dgm:cxn modelId="{BE2DC46F-B7C7-42DB-AE50-131B80469EDB}" type="presOf" srcId="{11FE301C-2250-48D7-BDCC-AE6112D46AE1}" destId="{77EE07E1-BB31-4A7A-815D-DFCB0CB3BD7F}" srcOrd="1" destOrd="0" presId="urn:microsoft.com/office/officeart/2005/8/layout/hierarchy3"/>
    <dgm:cxn modelId="{BDED9EA5-218D-432E-9739-06BB32AF2EE5}" type="presOf" srcId="{00399766-2797-4D49-A656-598CFBCAFD4B}" destId="{4361A481-3B98-4E73-9685-6F182CAED741}" srcOrd="0" destOrd="0" presId="urn:microsoft.com/office/officeart/2005/8/layout/hierarchy3"/>
    <dgm:cxn modelId="{F88FDFB5-AAA0-4508-AD15-5E54E53CA976}" srcId="{9DF3049B-8960-4E27-9D98-BA77A5BF8C4B}" destId="{11FE301C-2250-48D7-BDCC-AE6112D46AE1}" srcOrd="1" destOrd="0" parTransId="{70AC47E7-3FF3-4D30-939B-0557E4845A7A}" sibTransId="{20D0D690-4CB9-4D8A-8A0A-CEB19B536FEE}"/>
    <dgm:cxn modelId="{7EEB32BD-B34D-42BD-98DB-E0090F387A50}" type="presOf" srcId="{9DF3049B-8960-4E27-9D98-BA77A5BF8C4B}" destId="{43F9C7AF-C58C-4EE6-87FE-AB3D3E5165A6}" srcOrd="0" destOrd="0" presId="urn:microsoft.com/office/officeart/2005/8/layout/hierarchy3"/>
    <dgm:cxn modelId="{AAD02EED-9055-4D8E-853F-18518E854CCA}" srcId="{9DF3049B-8960-4E27-9D98-BA77A5BF8C4B}" destId="{CD886BA3-1B47-4352-BCB2-1457B4C8D015}" srcOrd="2" destOrd="0" parTransId="{F7C1ACE2-16CC-4E10-B9F4-6BE0585DDF19}" sibTransId="{77E7E4DE-F13B-4A22-91BC-E69980249F94}"/>
    <dgm:cxn modelId="{11CA14FB-DA4D-44CB-AACA-B73D949B7C8B}" type="presOf" srcId="{00399766-2797-4D49-A656-598CFBCAFD4B}" destId="{16054ABC-3EFE-42D7-B123-0D5247C2375F}" srcOrd="1" destOrd="0" presId="urn:microsoft.com/office/officeart/2005/8/layout/hierarchy3"/>
    <dgm:cxn modelId="{0ABD4A69-708D-4DCA-8EF4-45F0CAB5EF5A}" type="presParOf" srcId="{43F9C7AF-C58C-4EE6-87FE-AB3D3E5165A6}" destId="{63A7FA2F-3B0F-438A-9EEE-EB1F89E17DEC}" srcOrd="0" destOrd="0" presId="urn:microsoft.com/office/officeart/2005/8/layout/hierarchy3"/>
    <dgm:cxn modelId="{03630A5E-CC7E-43FC-94E1-2F0455D8B0AA}" type="presParOf" srcId="{63A7FA2F-3B0F-438A-9EEE-EB1F89E17DEC}" destId="{7000FC16-40C6-4958-874B-AA2BEBE6EF4B}" srcOrd="0" destOrd="0" presId="urn:microsoft.com/office/officeart/2005/8/layout/hierarchy3"/>
    <dgm:cxn modelId="{CEC69045-9012-4CC4-8A32-690649C121D2}" type="presParOf" srcId="{7000FC16-40C6-4958-874B-AA2BEBE6EF4B}" destId="{4361A481-3B98-4E73-9685-6F182CAED741}" srcOrd="0" destOrd="0" presId="urn:microsoft.com/office/officeart/2005/8/layout/hierarchy3"/>
    <dgm:cxn modelId="{14A17E91-7550-4E03-8E33-7C1352A0CDF9}" type="presParOf" srcId="{7000FC16-40C6-4958-874B-AA2BEBE6EF4B}" destId="{16054ABC-3EFE-42D7-B123-0D5247C2375F}" srcOrd="1" destOrd="0" presId="urn:microsoft.com/office/officeart/2005/8/layout/hierarchy3"/>
    <dgm:cxn modelId="{86E46141-9CA4-470A-8A6B-A38C43D40F8B}" type="presParOf" srcId="{63A7FA2F-3B0F-438A-9EEE-EB1F89E17DEC}" destId="{15001F05-A106-4971-911E-FCFA7E816AA9}" srcOrd="1" destOrd="0" presId="urn:microsoft.com/office/officeart/2005/8/layout/hierarchy3"/>
    <dgm:cxn modelId="{A71A91F2-C6E9-4C8D-A5CF-1D8C0E926C75}" type="presParOf" srcId="{43F9C7AF-C58C-4EE6-87FE-AB3D3E5165A6}" destId="{B67B1047-31C7-41BB-8191-1A1B15E7AF19}" srcOrd="1" destOrd="0" presId="urn:microsoft.com/office/officeart/2005/8/layout/hierarchy3"/>
    <dgm:cxn modelId="{7BB76DAA-35BF-4151-85B1-4FCA3A3505CB}" type="presParOf" srcId="{B67B1047-31C7-41BB-8191-1A1B15E7AF19}" destId="{5994D2B9-CC1B-48C2-8AC6-98497E41A629}" srcOrd="0" destOrd="0" presId="urn:microsoft.com/office/officeart/2005/8/layout/hierarchy3"/>
    <dgm:cxn modelId="{F606CFA3-45EF-46EC-9E16-331F62052F10}" type="presParOf" srcId="{5994D2B9-CC1B-48C2-8AC6-98497E41A629}" destId="{19EA4AD7-BBCC-4951-8919-FB63DF0F7120}" srcOrd="0" destOrd="0" presId="urn:microsoft.com/office/officeart/2005/8/layout/hierarchy3"/>
    <dgm:cxn modelId="{A255ED9D-3B7A-48B7-9BCA-28588E7D008C}" type="presParOf" srcId="{5994D2B9-CC1B-48C2-8AC6-98497E41A629}" destId="{77EE07E1-BB31-4A7A-815D-DFCB0CB3BD7F}" srcOrd="1" destOrd="0" presId="urn:microsoft.com/office/officeart/2005/8/layout/hierarchy3"/>
    <dgm:cxn modelId="{992998D2-4EC3-443E-8B00-6A541A3CB27A}" type="presParOf" srcId="{B67B1047-31C7-41BB-8191-1A1B15E7AF19}" destId="{C7832DDF-E42E-463A-B729-F72BE4614A18}" srcOrd="1" destOrd="0" presId="urn:microsoft.com/office/officeart/2005/8/layout/hierarchy3"/>
    <dgm:cxn modelId="{CE60D544-4CC5-4560-B03C-198C2542865C}" type="presParOf" srcId="{43F9C7AF-C58C-4EE6-87FE-AB3D3E5165A6}" destId="{2B6AE232-FA2B-4ED4-A3C0-20F82BDDAE0F}" srcOrd="2" destOrd="0" presId="urn:microsoft.com/office/officeart/2005/8/layout/hierarchy3"/>
    <dgm:cxn modelId="{63E3C3C1-9325-4DA0-B9E2-03776E3255E5}" type="presParOf" srcId="{2B6AE232-FA2B-4ED4-A3C0-20F82BDDAE0F}" destId="{767350F9-CBE3-4DC7-838C-00CC9135AA28}" srcOrd="0" destOrd="0" presId="urn:microsoft.com/office/officeart/2005/8/layout/hierarchy3"/>
    <dgm:cxn modelId="{0235257B-8215-4A97-A475-82B263E9647B}" type="presParOf" srcId="{767350F9-CBE3-4DC7-838C-00CC9135AA28}" destId="{71EAB9C1-C17A-4509-9526-D0CA11743AB1}" srcOrd="0" destOrd="0" presId="urn:microsoft.com/office/officeart/2005/8/layout/hierarchy3"/>
    <dgm:cxn modelId="{A90099CF-C64C-49FB-B077-8562B5C6E09B}" type="presParOf" srcId="{767350F9-CBE3-4DC7-838C-00CC9135AA28}" destId="{8393FAD9-1E3E-4A3F-BA68-2A24CBE9898B}" srcOrd="1" destOrd="0" presId="urn:microsoft.com/office/officeart/2005/8/layout/hierarchy3"/>
    <dgm:cxn modelId="{D6980B25-E361-484B-A05A-D3F3EE776B9B}" type="presParOf" srcId="{2B6AE232-FA2B-4ED4-A3C0-20F82BDDAE0F}" destId="{E52E1E32-0069-473A-BA3D-3A50D26C547C}" srcOrd="1" destOrd="0" presId="urn:microsoft.com/office/officeart/2005/8/layout/hierarchy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61A481-3B98-4E73-9685-6F182CAED741}">
      <dsp:nvSpPr>
        <dsp:cNvPr id="0" name=""/>
        <dsp:cNvSpPr/>
      </dsp:nvSpPr>
      <dsp:spPr>
        <a:xfrm>
          <a:off x="1250" y="1131086"/>
          <a:ext cx="2927094" cy="146354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chemeClr val="bg1"/>
              </a:solidFill>
              <a:latin typeface="Bahnschrift Condensed" panose="020B0502040204020203" pitchFamily="34" charset="0"/>
            </a:rPr>
            <a:t>Source</a:t>
          </a:r>
        </a:p>
        <a:p>
          <a:pPr marL="0" lvl="0" indent="0" algn="ctr" defTabSz="1111250">
            <a:lnSpc>
              <a:spcPct val="90000"/>
            </a:lnSpc>
            <a:spcBef>
              <a:spcPct val="0"/>
            </a:spcBef>
            <a:spcAft>
              <a:spcPct val="35000"/>
            </a:spcAft>
            <a:buNone/>
          </a:pPr>
          <a:r>
            <a:rPr lang="en-US" sz="2500" b="1" kern="1200" dirty="0">
              <a:solidFill>
                <a:schemeClr val="bg1"/>
              </a:solidFill>
              <a:latin typeface="Bahnschrift Condensed" panose="020B0502040204020203" pitchFamily="34" charset="0"/>
            </a:rPr>
            <a:t> </a:t>
          </a:r>
          <a:r>
            <a:rPr lang="en-US" sz="2500" kern="1200" dirty="0">
              <a:solidFill>
                <a:schemeClr val="bg1"/>
              </a:solidFill>
              <a:latin typeface="Bahnschrift Condensed" panose="020B0502040204020203" pitchFamily="34" charset="0"/>
            </a:rPr>
            <a:t>Kaggle Dataset (uploaded to Amazon S3 bucket)</a:t>
          </a:r>
        </a:p>
      </dsp:txBody>
      <dsp:txXfrm>
        <a:off x="44116" y="1173952"/>
        <a:ext cx="2841362" cy="1377815"/>
      </dsp:txXfrm>
    </dsp:sp>
    <dsp:sp modelId="{19EA4AD7-BBCC-4951-8919-FB63DF0F7120}">
      <dsp:nvSpPr>
        <dsp:cNvPr id="0" name=""/>
        <dsp:cNvSpPr/>
      </dsp:nvSpPr>
      <dsp:spPr>
        <a:xfrm>
          <a:off x="3660119" y="1131086"/>
          <a:ext cx="2927094" cy="146354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chemeClr val="bg1"/>
              </a:solidFill>
              <a:latin typeface="Bahnschrift Condensed" panose="020B0502040204020203" pitchFamily="34" charset="0"/>
            </a:rPr>
            <a:t>File</a:t>
          </a:r>
        </a:p>
        <a:p>
          <a:pPr marL="0" lvl="0" indent="0" algn="ctr" defTabSz="1111250">
            <a:lnSpc>
              <a:spcPct val="90000"/>
            </a:lnSpc>
            <a:spcBef>
              <a:spcPct val="0"/>
            </a:spcBef>
            <a:spcAft>
              <a:spcPct val="35000"/>
            </a:spcAft>
            <a:buNone/>
          </a:pPr>
          <a:r>
            <a:rPr lang="en-US" sz="2500" b="1" kern="1200" dirty="0">
              <a:solidFill>
                <a:schemeClr val="bg1"/>
              </a:solidFill>
              <a:latin typeface="Bahnschrift Condensed" panose="020B0502040204020203" pitchFamily="34" charset="0"/>
            </a:rPr>
            <a:t> </a:t>
          </a:r>
          <a:r>
            <a:rPr lang="en-US" sz="2500" kern="1200" dirty="0">
              <a:solidFill>
                <a:schemeClr val="bg1"/>
              </a:solidFill>
              <a:latin typeface="Bahnschrift Condensed" panose="020B0502040204020203" pitchFamily="34" charset="0"/>
            </a:rPr>
            <a:t>employeeDetails.csv</a:t>
          </a:r>
        </a:p>
      </dsp:txBody>
      <dsp:txXfrm>
        <a:off x="3702985" y="1173952"/>
        <a:ext cx="2841362" cy="1377815"/>
      </dsp:txXfrm>
    </dsp:sp>
    <dsp:sp modelId="{71EAB9C1-C17A-4509-9526-D0CA11743AB1}">
      <dsp:nvSpPr>
        <dsp:cNvPr id="0" name=""/>
        <dsp:cNvSpPr/>
      </dsp:nvSpPr>
      <dsp:spPr>
        <a:xfrm>
          <a:off x="7318988" y="1131086"/>
          <a:ext cx="2927094" cy="146354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US" sz="2500" b="1" kern="1200" dirty="0">
              <a:solidFill>
                <a:schemeClr val="bg1"/>
              </a:solidFill>
              <a:latin typeface="Bahnschrift Condensed" panose="020B0502040204020203" pitchFamily="34" charset="0"/>
            </a:rPr>
            <a:t>Columns</a:t>
          </a:r>
        </a:p>
        <a:p>
          <a:pPr marL="0" lvl="0" indent="0" algn="ctr" defTabSz="1111250">
            <a:lnSpc>
              <a:spcPct val="90000"/>
            </a:lnSpc>
            <a:spcBef>
              <a:spcPct val="0"/>
            </a:spcBef>
            <a:spcAft>
              <a:spcPct val="35000"/>
            </a:spcAft>
            <a:buNone/>
          </a:pPr>
          <a:r>
            <a:rPr lang="en-US" sz="2500" b="1" kern="1200" dirty="0">
              <a:solidFill>
                <a:schemeClr val="bg1"/>
              </a:solidFill>
              <a:latin typeface="Bahnschrift Condensed" panose="020B0502040204020203" pitchFamily="34" charset="0"/>
            </a:rPr>
            <a:t> </a:t>
          </a:r>
          <a:r>
            <a:rPr lang="en-US" sz="2500" kern="1200" dirty="0">
              <a:solidFill>
                <a:schemeClr val="bg1"/>
              </a:solidFill>
              <a:latin typeface="Bahnschrift Condensed" panose="020B0502040204020203" pitchFamily="34" charset="0"/>
            </a:rPr>
            <a:t>Department ID, Employee ID, Name, Salary, Location</a:t>
          </a:r>
        </a:p>
      </dsp:txBody>
      <dsp:txXfrm>
        <a:off x="7361854" y="1173952"/>
        <a:ext cx="2841362" cy="137781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e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4.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099BE-455A-4FE1-A881-F662584942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4466696-42A2-43B9-B800-8270F1F343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F7EA365-AECA-4058-80EE-FB5DD9A626AE}"/>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5" name="Footer Placeholder 4">
            <a:extLst>
              <a:ext uri="{FF2B5EF4-FFF2-40B4-BE49-F238E27FC236}">
                <a16:creationId xmlns:a16="http://schemas.microsoft.com/office/drawing/2014/main" id="{76937BE2-07D0-42C3-A22B-B9B5BFA3B7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91416DE-2214-4165-9DAA-37A9DF4909DC}"/>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2948619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73660-304A-43F8-B76C-0B21F4243BB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B140A7D-01B8-4FF2-B3BC-098A425117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E368BC1-F48B-4D1A-B237-2284FF49A7E5}"/>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5" name="Footer Placeholder 4">
            <a:extLst>
              <a:ext uri="{FF2B5EF4-FFF2-40B4-BE49-F238E27FC236}">
                <a16:creationId xmlns:a16="http://schemas.microsoft.com/office/drawing/2014/main" id="{EC1363A8-8E2F-48B1-B11E-237C7C04A9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3625BA-D3F7-4E30-A8B0-007A05FC2DF4}"/>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40572303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938C53-F033-4D91-BE98-1BD64C07CC5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8468E0C-C949-47CB-903C-5BED29B8B4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9BCEE1-6BDD-4811-A4A0-EC760A8818DE}"/>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5" name="Footer Placeholder 4">
            <a:extLst>
              <a:ext uri="{FF2B5EF4-FFF2-40B4-BE49-F238E27FC236}">
                <a16:creationId xmlns:a16="http://schemas.microsoft.com/office/drawing/2014/main" id="{86C5D86E-DD69-497B-BB4D-8D1FC1BA0D3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6E7B32-2896-4F0A-8E84-2A404E146FBC}"/>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762221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E7134-9F98-4CC2-B976-9FC743166FB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D3829AF-9BB6-4B26-AF1B-2724E3C910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DBFFEA6-F749-47AA-A955-FE3C12FF8C88}"/>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5" name="Footer Placeholder 4">
            <a:extLst>
              <a:ext uri="{FF2B5EF4-FFF2-40B4-BE49-F238E27FC236}">
                <a16:creationId xmlns:a16="http://schemas.microsoft.com/office/drawing/2014/main" id="{585F2320-89A4-4BD7-A5AD-E5068592A7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1B7E20-8B15-47CF-97F2-01E51AD55AE4}"/>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467165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6F419-CA24-4826-BA7F-96D5669044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B26B89C-9D8B-401D-86F0-C6E04EB821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673ABD-30C4-416D-9F8F-D5DC05CAEE21}"/>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5" name="Footer Placeholder 4">
            <a:extLst>
              <a:ext uri="{FF2B5EF4-FFF2-40B4-BE49-F238E27FC236}">
                <a16:creationId xmlns:a16="http://schemas.microsoft.com/office/drawing/2014/main" id="{58CB03F7-E07B-4DAF-8C02-F61DC89731E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296DE38-958D-4D71-9A96-1FAA8E6B182C}"/>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2588067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9A5AB-7399-4F1C-AEF8-B2F0FA90D59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DC77FDE-1B2E-402F-8685-9E7B2DA19D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673BE8B-CE76-4F14-AA24-AFD899BAD7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BBD4E35-0E92-4419-AA85-B937100776D4}"/>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6" name="Footer Placeholder 5">
            <a:extLst>
              <a:ext uri="{FF2B5EF4-FFF2-40B4-BE49-F238E27FC236}">
                <a16:creationId xmlns:a16="http://schemas.microsoft.com/office/drawing/2014/main" id="{CC756628-25B5-4104-9FD8-BCB16A1BDE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649441-2891-493A-89A8-0178A82C4FFE}"/>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3635370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E138E-1A99-4E5C-BF60-A6FBF590B7C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1AA1FBF-9C67-4FBD-9BDC-967FBAA162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D70558-1D38-4B97-AFD0-5B13942DFE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DF38EA2-19BC-48AD-B98F-0ADD7A5945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11C3AD-A4EB-4C10-A00F-7DEFE8082E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DB1416D-D25E-4A96-92DC-94C6B88B9F3E}"/>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8" name="Footer Placeholder 7">
            <a:extLst>
              <a:ext uri="{FF2B5EF4-FFF2-40B4-BE49-F238E27FC236}">
                <a16:creationId xmlns:a16="http://schemas.microsoft.com/office/drawing/2014/main" id="{D9EEA6C5-1377-4FBB-AA12-76247DDD0B1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7E84DA1-2E2D-42B4-9976-12C16BC32AB1}"/>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436268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4EDD9-2D7C-4C4E-97B1-3B1862C0BBB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C88AC50-1B8D-47FF-9382-5B08BE85A0D5}"/>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4" name="Footer Placeholder 3">
            <a:extLst>
              <a:ext uri="{FF2B5EF4-FFF2-40B4-BE49-F238E27FC236}">
                <a16:creationId xmlns:a16="http://schemas.microsoft.com/office/drawing/2014/main" id="{1281F5D1-C457-4264-BEAF-F87AF2C5EE1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327200A-65D9-41EA-BC77-E66F5CC6332D}"/>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3865417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4F6671-D3E6-48F9-9B00-6B16CC7151F2}"/>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3" name="Footer Placeholder 2">
            <a:extLst>
              <a:ext uri="{FF2B5EF4-FFF2-40B4-BE49-F238E27FC236}">
                <a16:creationId xmlns:a16="http://schemas.microsoft.com/office/drawing/2014/main" id="{672C7EFC-ABF7-42C8-92B2-D223ED8376A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5019892-333D-4A9A-80FE-E7E3C872121D}"/>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1051268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92BFE-CA52-4446-84C3-0D6795FECB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8CC61BA-C1CD-4136-9287-F9074E1B9D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937F0EB-6513-4180-A249-90CCE2D43E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1A9C77-4F20-42A0-9D6E-E4C92995AFD7}"/>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6" name="Footer Placeholder 5">
            <a:extLst>
              <a:ext uri="{FF2B5EF4-FFF2-40B4-BE49-F238E27FC236}">
                <a16:creationId xmlns:a16="http://schemas.microsoft.com/office/drawing/2014/main" id="{50F2404C-FF2B-4D45-AA5F-B30BB7A97E7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384589B-705B-4901-B7E2-F7B1C6A98B3B}"/>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893522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58594-040C-49E8-B497-73A90F6713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64B06B7-E28E-4556-B7A9-E7BA22FBB2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E5B075C-0103-4F33-8AC1-720B043D1C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76315F-9E66-499D-9BD9-3C03ED41E743}"/>
              </a:ext>
            </a:extLst>
          </p:cNvPr>
          <p:cNvSpPr>
            <a:spLocks noGrp="1"/>
          </p:cNvSpPr>
          <p:nvPr>
            <p:ph type="dt" sz="half" idx="10"/>
          </p:nvPr>
        </p:nvSpPr>
        <p:spPr/>
        <p:txBody>
          <a:bodyPr/>
          <a:lstStyle/>
          <a:p>
            <a:fld id="{1D3F4F21-5446-4735-85FB-F9EABC025207}" type="datetimeFigureOut">
              <a:rPr lang="en-IN" smtClean="0"/>
              <a:t>27-04-2025</a:t>
            </a:fld>
            <a:endParaRPr lang="en-IN"/>
          </a:p>
        </p:txBody>
      </p:sp>
      <p:sp>
        <p:nvSpPr>
          <p:cNvPr id="6" name="Footer Placeholder 5">
            <a:extLst>
              <a:ext uri="{FF2B5EF4-FFF2-40B4-BE49-F238E27FC236}">
                <a16:creationId xmlns:a16="http://schemas.microsoft.com/office/drawing/2014/main" id="{8E1229F9-B7E4-4549-A5A4-32CD21E6F4F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E68B542-A969-429E-BB17-BC3607162629}"/>
              </a:ext>
            </a:extLst>
          </p:cNvPr>
          <p:cNvSpPr>
            <a:spLocks noGrp="1"/>
          </p:cNvSpPr>
          <p:nvPr>
            <p:ph type="sldNum" sz="quarter" idx="12"/>
          </p:nvPr>
        </p:nvSpPr>
        <p:spPr/>
        <p:txBody>
          <a:bodyPr/>
          <a:lstStyle/>
          <a:p>
            <a:fld id="{82ACBC6B-25AB-46DD-A8EF-4701CBB7F7BE}" type="slidenum">
              <a:rPr lang="en-IN" smtClean="0"/>
              <a:t>‹#›</a:t>
            </a:fld>
            <a:endParaRPr lang="en-IN"/>
          </a:p>
        </p:txBody>
      </p:sp>
    </p:spTree>
    <p:extLst>
      <p:ext uri="{BB962C8B-B14F-4D97-AF65-F5344CB8AC3E}">
        <p14:creationId xmlns:p14="http://schemas.microsoft.com/office/powerpoint/2010/main" val="343378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A972DC-1B38-4EC8-B912-DF5A3E5F09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FE2FF6A-10FD-4154-82FA-8C90296F6E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3D47A6B-A237-4FAB-830B-A17A603061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3F4F21-5446-4735-85FB-F9EABC025207}" type="datetimeFigureOut">
              <a:rPr lang="en-IN" smtClean="0"/>
              <a:t>27-04-2025</a:t>
            </a:fld>
            <a:endParaRPr lang="en-IN"/>
          </a:p>
        </p:txBody>
      </p:sp>
      <p:sp>
        <p:nvSpPr>
          <p:cNvPr id="5" name="Footer Placeholder 4">
            <a:extLst>
              <a:ext uri="{FF2B5EF4-FFF2-40B4-BE49-F238E27FC236}">
                <a16:creationId xmlns:a16="http://schemas.microsoft.com/office/drawing/2014/main" id="{9F8D0720-73CA-4C94-ABB7-50BDB23756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6BCC269-B220-433B-A25A-BAD130B6EF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ACBC6B-25AB-46DD-A8EF-4701CBB7F7BE}" type="slidenum">
              <a:rPr lang="en-IN" smtClean="0"/>
              <a:t>‹#›</a:t>
            </a:fld>
            <a:endParaRPr lang="en-IN"/>
          </a:p>
        </p:txBody>
      </p:sp>
    </p:spTree>
    <p:extLst>
      <p:ext uri="{BB962C8B-B14F-4D97-AF65-F5344CB8AC3E}">
        <p14:creationId xmlns:p14="http://schemas.microsoft.com/office/powerpoint/2010/main" val="3523754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3.jpeg"/><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4.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image" Target="../media/image5.png"/><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06D64-CD38-40D2-96D7-F0944AF38ECB}"/>
              </a:ext>
            </a:extLst>
          </p:cNvPr>
          <p:cNvSpPr>
            <a:spLocks noGrp="1"/>
          </p:cNvSpPr>
          <p:nvPr>
            <p:ph type="ctrTitle"/>
          </p:nvPr>
        </p:nvSpPr>
        <p:spPr>
          <a:xfrm>
            <a:off x="0" y="1266599"/>
            <a:ext cx="6956714" cy="1990952"/>
          </a:xfrm>
        </p:spPr>
        <p:txBody>
          <a:bodyPr>
            <a:normAutofit/>
          </a:bodyPr>
          <a:lstStyle/>
          <a:p>
            <a:r>
              <a:rPr lang="en-IN" sz="5000" b="1" dirty="0">
                <a:solidFill>
                  <a:schemeClr val="bg1"/>
                </a:solidFill>
                <a:latin typeface="Garamond" panose="02020404030301010803" pitchFamily="18" charset="0"/>
              </a:rPr>
              <a:t>Smart Employee Search Chatbot</a:t>
            </a:r>
          </a:p>
        </p:txBody>
      </p:sp>
      <p:sp>
        <p:nvSpPr>
          <p:cNvPr id="3" name="Subtitle 2">
            <a:extLst>
              <a:ext uri="{FF2B5EF4-FFF2-40B4-BE49-F238E27FC236}">
                <a16:creationId xmlns:a16="http://schemas.microsoft.com/office/drawing/2014/main" id="{346C5F25-AE94-4B82-B8C0-737379A85D1A}"/>
              </a:ext>
            </a:extLst>
          </p:cNvPr>
          <p:cNvSpPr>
            <a:spLocks noGrp="1"/>
          </p:cNvSpPr>
          <p:nvPr>
            <p:ph type="subTitle" idx="1"/>
          </p:nvPr>
        </p:nvSpPr>
        <p:spPr>
          <a:xfrm>
            <a:off x="239152" y="3429000"/>
            <a:ext cx="6400800" cy="1736725"/>
          </a:xfrm>
        </p:spPr>
        <p:txBody>
          <a:bodyPr/>
          <a:lstStyle/>
          <a:p>
            <a:r>
              <a:rPr lang="en-US" b="1" dirty="0" err="1">
                <a:solidFill>
                  <a:schemeClr val="bg1"/>
                </a:solidFill>
                <a:latin typeface="Garamond" panose="02020404030301010803" pitchFamily="18" charset="0"/>
              </a:rPr>
              <a:t>Lakshmitulasi</a:t>
            </a:r>
            <a:r>
              <a:rPr lang="en-US" b="1" dirty="0">
                <a:solidFill>
                  <a:schemeClr val="bg1"/>
                </a:solidFill>
                <a:latin typeface="Garamond" panose="02020404030301010803" pitchFamily="18" charset="0"/>
              </a:rPr>
              <a:t> Mallampati – G43626084</a:t>
            </a:r>
          </a:p>
          <a:p>
            <a:r>
              <a:rPr lang="en-US" b="1" dirty="0">
                <a:solidFill>
                  <a:schemeClr val="bg1"/>
                </a:solidFill>
                <a:latin typeface="Garamond" panose="02020404030301010803" pitchFamily="18" charset="0"/>
              </a:rPr>
              <a:t>Priya  </a:t>
            </a:r>
            <a:r>
              <a:rPr lang="en-US" b="1" dirty="0" err="1">
                <a:solidFill>
                  <a:schemeClr val="bg1"/>
                </a:solidFill>
                <a:latin typeface="Garamond" panose="02020404030301010803" pitchFamily="18" charset="0"/>
              </a:rPr>
              <a:t>Ganta</a:t>
            </a:r>
            <a:r>
              <a:rPr lang="en-US" b="1" dirty="0">
                <a:solidFill>
                  <a:schemeClr val="bg1"/>
                </a:solidFill>
                <a:latin typeface="Garamond" panose="02020404030301010803" pitchFamily="18" charset="0"/>
              </a:rPr>
              <a:t> – G32494678</a:t>
            </a:r>
          </a:p>
          <a:p>
            <a:r>
              <a:rPr lang="en-US" b="1" dirty="0">
                <a:solidFill>
                  <a:schemeClr val="bg1"/>
                </a:solidFill>
                <a:latin typeface="Garamond" panose="02020404030301010803" pitchFamily="18" charset="0"/>
              </a:rPr>
              <a:t>Nikhil </a:t>
            </a:r>
            <a:r>
              <a:rPr lang="en-US" b="1" dirty="0" err="1">
                <a:solidFill>
                  <a:schemeClr val="bg1"/>
                </a:solidFill>
                <a:latin typeface="Garamond" panose="02020404030301010803" pitchFamily="18" charset="0"/>
              </a:rPr>
              <a:t>Derangula</a:t>
            </a:r>
            <a:r>
              <a:rPr lang="en-US" b="1" dirty="0">
                <a:solidFill>
                  <a:schemeClr val="bg1"/>
                </a:solidFill>
                <a:latin typeface="Garamond" panose="02020404030301010803" pitchFamily="18" charset="0"/>
              </a:rPr>
              <a:t> – G38763469</a:t>
            </a:r>
            <a:endParaRPr lang="en-IN" b="1" dirty="0">
              <a:solidFill>
                <a:schemeClr val="bg1"/>
              </a:solidFill>
              <a:latin typeface="Garamond" panose="02020404030301010803" pitchFamily="18" charset="0"/>
            </a:endParaRPr>
          </a:p>
        </p:txBody>
      </p:sp>
      <p:pic>
        <p:nvPicPr>
          <p:cNvPr id="5" name="Recorded Sound">
            <a:hlinkClick r:id="" action="ppaction://media"/>
            <a:extLst>
              <a:ext uri="{FF2B5EF4-FFF2-40B4-BE49-F238E27FC236}">
                <a16:creationId xmlns:a16="http://schemas.microsoft.com/office/drawing/2014/main" id="{BBB2D265-7153-4088-96B4-D64C0C2D24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68000" y="749765"/>
            <a:ext cx="609600" cy="609600"/>
          </a:xfrm>
          <a:prstGeom prst="rect">
            <a:avLst/>
          </a:prstGeom>
        </p:spPr>
      </p:pic>
    </p:spTree>
    <p:extLst>
      <p:ext uri="{BB962C8B-B14F-4D97-AF65-F5344CB8AC3E}">
        <p14:creationId xmlns:p14="http://schemas.microsoft.com/office/powerpoint/2010/main" val="4035546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3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5B5AE-B7C3-4045-9902-182E4B02A5CA}"/>
              </a:ext>
            </a:extLst>
          </p:cNvPr>
          <p:cNvSpPr>
            <a:spLocks noGrp="1"/>
          </p:cNvSpPr>
          <p:nvPr>
            <p:ph type="title"/>
          </p:nvPr>
        </p:nvSpPr>
        <p:spPr/>
        <p:txBody>
          <a:bodyPr/>
          <a:lstStyle/>
          <a:p>
            <a:r>
              <a:rPr lang="en-US" b="1" dirty="0">
                <a:latin typeface="Bahnschrift Condensed" panose="020B0502040204020203" pitchFamily="34" charset="0"/>
              </a:rPr>
              <a:t>Inputs Consumed</a:t>
            </a:r>
            <a:endParaRPr lang="en-IN" b="1" dirty="0">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9EA99081-8193-4D4A-BA04-72E1E9D04ED2}"/>
              </a:ext>
            </a:extLst>
          </p:cNvPr>
          <p:cNvSpPr>
            <a:spLocks noGrp="1"/>
          </p:cNvSpPr>
          <p:nvPr>
            <p:ph idx="1"/>
          </p:nvPr>
        </p:nvSpPr>
        <p:spPr>
          <a:xfrm>
            <a:off x="838200" y="1825625"/>
            <a:ext cx="4003110" cy="4351338"/>
          </a:xfrm>
          <a:solidFill>
            <a:schemeClr val="bg1">
              <a:alpha val="22000"/>
            </a:schemeClr>
          </a:solidFill>
        </p:spPr>
        <p:txBody>
          <a:bodyPr>
            <a:normAutofit fontScale="92500" lnSpcReduction="10000"/>
          </a:bodyPr>
          <a:lstStyle/>
          <a:p>
            <a:r>
              <a:rPr lang="en-US" sz="2200" dirty="0">
                <a:latin typeface="Bahnschrift Light Condensed" panose="020B0502040204020203" pitchFamily="34" charset="0"/>
              </a:rPr>
              <a:t>User Greeting / Message</a:t>
            </a:r>
          </a:p>
          <a:p>
            <a:r>
              <a:rPr lang="en-US" sz="2200" dirty="0">
                <a:latin typeface="Bahnschrift Light Condensed" panose="020B0502040204020203" pitchFamily="34" charset="0"/>
              </a:rPr>
              <a:t>(e.g., "Hey", "Hi")</a:t>
            </a:r>
          </a:p>
          <a:p>
            <a:pPr marL="0" indent="0">
              <a:buNone/>
            </a:pPr>
            <a:endParaRPr lang="en-US" sz="2200" dirty="0">
              <a:latin typeface="Bahnschrift Light Condensed" panose="020B0502040204020203" pitchFamily="34" charset="0"/>
            </a:endParaRPr>
          </a:p>
          <a:p>
            <a:r>
              <a:rPr lang="en-US" sz="2200" dirty="0">
                <a:latin typeface="Bahnschrift Light Condensed" panose="020B0502040204020203" pitchFamily="34" charset="0"/>
              </a:rPr>
              <a:t>Employee Name Input</a:t>
            </a:r>
          </a:p>
          <a:p>
            <a:r>
              <a:rPr lang="en-US" sz="2200" dirty="0">
                <a:latin typeface="Bahnschrift Light Condensed" panose="020B0502040204020203" pitchFamily="34" charset="0"/>
              </a:rPr>
              <a:t>(e.g., "John")</a:t>
            </a:r>
          </a:p>
          <a:p>
            <a:endParaRPr lang="en-US" sz="2200" dirty="0">
              <a:latin typeface="Bahnschrift Light Condensed" panose="020B0502040204020203" pitchFamily="34" charset="0"/>
            </a:endParaRPr>
          </a:p>
          <a:p>
            <a:r>
              <a:rPr lang="en-US" sz="2200" dirty="0">
                <a:latin typeface="Bahnschrift Light Condensed" panose="020B0502040204020203" pitchFamily="34" charset="0"/>
              </a:rPr>
              <a:t>Department ID</a:t>
            </a:r>
          </a:p>
          <a:p>
            <a:r>
              <a:rPr lang="en-US" sz="2200" dirty="0">
                <a:latin typeface="Bahnschrift Light Condensed" panose="020B0502040204020203" pitchFamily="34" charset="0"/>
              </a:rPr>
              <a:t>(e.g., "12")</a:t>
            </a:r>
          </a:p>
          <a:p>
            <a:endParaRPr lang="en-US" sz="2200" dirty="0">
              <a:latin typeface="Bahnschrift Light Condensed" panose="020B0502040204020203" pitchFamily="34" charset="0"/>
            </a:endParaRPr>
          </a:p>
          <a:p>
            <a:r>
              <a:rPr lang="en-US" sz="2200" dirty="0">
                <a:latin typeface="Bahnschrift Light Condensed" panose="020B0502040204020203" pitchFamily="34" charset="0"/>
              </a:rPr>
              <a:t>Query Type Selection</a:t>
            </a:r>
          </a:p>
          <a:p>
            <a:r>
              <a:rPr lang="en-US" sz="2200" dirty="0">
                <a:latin typeface="Bahnschrift Light Condensed" panose="020B0502040204020203" pitchFamily="34" charset="0"/>
              </a:rPr>
              <a:t>(User chooses one of: "ID", "salary", "location")</a:t>
            </a:r>
            <a:endParaRPr lang="en-IN" sz="2200" dirty="0">
              <a:latin typeface="Bahnschrift Light Condensed" panose="020B0502040204020203" pitchFamily="34" charset="0"/>
            </a:endParaRPr>
          </a:p>
        </p:txBody>
      </p:sp>
      <p:pic>
        <p:nvPicPr>
          <p:cNvPr id="5" name="Recorded Sound">
            <a:hlinkClick r:id="" action="ppaction://media"/>
            <a:extLst>
              <a:ext uri="{FF2B5EF4-FFF2-40B4-BE49-F238E27FC236}">
                <a16:creationId xmlns:a16="http://schemas.microsoft.com/office/drawing/2014/main" id="{C6CA55AC-4ECF-D306-FB43-9C08F7E842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23859" y="571919"/>
            <a:ext cx="538246" cy="538246"/>
          </a:xfrm>
          <a:prstGeom prst="rect">
            <a:avLst/>
          </a:prstGeom>
        </p:spPr>
      </p:pic>
    </p:spTree>
    <p:extLst>
      <p:ext uri="{BB962C8B-B14F-4D97-AF65-F5344CB8AC3E}">
        <p14:creationId xmlns:p14="http://schemas.microsoft.com/office/powerpoint/2010/main" val="1602940274"/>
      </p:ext>
    </p:extLst>
  </p:cSld>
  <p:clrMapOvr>
    <a:masterClrMapping/>
  </p:clrMapOvr>
  <mc:AlternateContent xmlns:mc="http://schemas.openxmlformats.org/markup-compatibility/2006">
    <mc:Choice xmlns:p14="http://schemas.microsoft.com/office/powerpoint/2010/main" Requires="p14">
      <p:transition spd="slow" p14:dur="2000" advTm="24479"/>
    </mc:Choice>
    <mc:Fallback>
      <p:transition spd="slow" advTm="24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0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CC61C-624D-457E-9BE7-E0726B273F15}"/>
              </a:ext>
            </a:extLst>
          </p:cNvPr>
          <p:cNvSpPr>
            <a:spLocks noGrp="1"/>
          </p:cNvSpPr>
          <p:nvPr>
            <p:ph type="title"/>
          </p:nvPr>
        </p:nvSpPr>
        <p:spPr/>
        <p:txBody>
          <a:bodyPr/>
          <a:lstStyle/>
          <a:p>
            <a:r>
              <a:rPr lang="en-US" b="1" dirty="0">
                <a:latin typeface="Bahnschrift Condensed" panose="020B0502040204020203" pitchFamily="34" charset="0"/>
              </a:rPr>
              <a:t>Output Produced</a:t>
            </a:r>
            <a:endParaRPr lang="en-IN" b="1" dirty="0">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0D8DCC50-CDB4-4CD4-8D80-A89E042056C2}"/>
              </a:ext>
            </a:extLst>
          </p:cNvPr>
          <p:cNvSpPr>
            <a:spLocks noGrp="1"/>
          </p:cNvSpPr>
          <p:nvPr>
            <p:ph idx="1"/>
          </p:nvPr>
        </p:nvSpPr>
        <p:spPr>
          <a:xfrm>
            <a:off x="975693" y="1536892"/>
            <a:ext cx="4072003" cy="4604947"/>
          </a:xfrm>
          <a:solidFill>
            <a:schemeClr val="bg1">
              <a:alpha val="27000"/>
            </a:schemeClr>
          </a:solidFill>
        </p:spPr>
        <p:txBody>
          <a:bodyPr>
            <a:normAutofit/>
          </a:bodyPr>
          <a:lstStyle/>
          <a:p>
            <a:r>
              <a:rPr lang="en-US" sz="2200" dirty="0">
                <a:latin typeface="Bahnschrift Light Condensed" panose="020B0502040204020203" pitchFamily="34" charset="0"/>
              </a:rPr>
              <a:t>Personalized Greeting (e.g., "Hi Priya! I can search for Employees in a department...").</a:t>
            </a:r>
          </a:p>
          <a:p>
            <a:r>
              <a:rPr lang="en-US" sz="2200" dirty="0">
                <a:latin typeface="Bahnschrift Light Condensed" panose="020B0502040204020203" pitchFamily="34" charset="0"/>
              </a:rPr>
              <a:t>List of Employee Names with requested additional information (Salary, ID, or Location).</a:t>
            </a:r>
          </a:p>
          <a:p>
            <a:r>
              <a:rPr lang="en-US" sz="2200" dirty="0">
                <a:latin typeface="Bahnschrift Light Condensed" panose="020B0502040204020203" pitchFamily="34" charset="0"/>
              </a:rPr>
              <a:t>Error messages when invalid or no employees are found.</a:t>
            </a:r>
            <a:endParaRPr lang="en-IN" sz="2200" dirty="0">
              <a:latin typeface="Bahnschrift Light Condensed" panose="020B0502040204020203" pitchFamily="34" charset="0"/>
            </a:endParaRPr>
          </a:p>
        </p:txBody>
      </p:sp>
      <p:pic>
        <p:nvPicPr>
          <p:cNvPr id="4" name="Recorded Sound">
            <a:hlinkClick r:id="" action="ppaction://media"/>
            <a:extLst>
              <a:ext uri="{FF2B5EF4-FFF2-40B4-BE49-F238E27FC236}">
                <a16:creationId xmlns:a16="http://schemas.microsoft.com/office/drawing/2014/main" id="{DA95EED6-C60D-A925-47B2-2F0392533E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76281" y="468271"/>
            <a:ext cx="559635" cy="559635"/>
          </a:xfrm>
          <a:prstGeom prst="rect">
            <a:avLst/>
          </a:prstGeom>
        </p:spPr>
      </p:pic>
    </p:spTree>
    <p:extLst>
      <p:ext uri="{BB962C8B-B14F-4D97-AF65-F5344CB8AC3E}">
        <p14:creationId xmlns:p14="http://schemas.microsoft.com/office/powerpoint/2010/main" val="999900226"/>
      </p:ext>
    </p:extLst>
  </p:cSld>
  <p:clrMapOvr>
    <a:masterClrMapping/>
  </p:clrMapOvr>
  <mc:AlternateContent xmlns:mc="http://schemas.openxmlformats.org/markup-compatibility/2006">
    <mc:Choice xmlns:p14="http://schemas.microsoft.com/office/powerpoint/2010/main" Requires="p14">
      <p:transition spd="slow" p14:dur="2000" advTm="26514"/>
    </mc:Choice>
    <mc:Fallback>
      <p:transition spd="slow" advTm="26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5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7B2FE304-344E-459F-8D89-8CC127196A59}"/>
              </a:ext>
            </a:extLst>
          </p:cNvPr>
          <p:cNvSpPr>
            <a:spLocks noGrp="1"/>
          </p:cNvSpPr>
          <p:nvPr>
            <p:ph type="title"/>
          </p:nvPr>
        </p:nvSpPr>
        <p:spPr/>
        <p:txBody>
          <a:bodyPr/>
          <a:lstStyle/>
          <a:p>
            <a:r>
              <a:rPr lang="en-US" b="1" dirty="0">
                <a:latin typeface="Bahnschrift Condensed" panose="020B0502040204020203" pitchFamily="34" charset="0"/>
              </a:rPr>
              <a:t>Input &amp; Output Screenshots</a:t>
            </a:r>
            <a:endParaRPr lang="en-IN" b="1" dirty="0">
              <a:latin typeface="Bahnschrift Condensed" panose="020B0502040204020203" pitchFamily="34" charset="0"/>
            </a:endParaRPr>
          </a:p>
        </p:txBody>
      </p:sp>
      <p:pic>
        <p:nvPicPr>
          <p:cNvPr id="34" name="Content Placeholder 33">
            <a:extLst>
              <a:ext uri="{FF2B5EF4-FFF2-40B4-BE49-F238E27FC236}">
                <a16:creationId xmlns:a16="http://schemas.microsoft.com/office/drawing/2014/main" id="{29AB8D1A-9723-4CD4-830D-71513A8269ED}"/>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1885950" y="1825625"/>
            <a:ext cx="3086100" cy="4351337"/>
          </a:xfrm>
        </p:spPr>
      </p:pic>
      <p:pic>
        <p:nvPicPr>
          <p:cNvPr id="36" name="Content Placeholder 35">
            <a:extLst>
              <a:ext uri="{FF2B5EF4-FFF2-40B4-BE49-F238E27FC236}">
                <a16:creationId xmlns:a16="http://schemas.microsoft.com/office/drawing/2014/main" id="{FDDC7535-8048-49AF-93D4-B0802138BC72}"/>
              </a:ext>
            </a:extLst>
          </p:cNvPr>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7204241" y="1825625"/>
            <a:ext cx="3117517" cy="4351337"/>
          </a:xfrm>
        </p:spPr>
      </p:pic>
      <p:pic>
        <p:nvPicPr>
          <p:cNvPr id="2" name="Recorded Sound">
            <a:hlinkClick r:id="" action="ppaction://media"/>
            <a:extLst>
              <a:ext uri="{FF2B5EF4-FFF2-40B4-BE49-F238E27FC236}">
                <a16:creationId xmlns:a16="http://schemas.microsoft.com/office/drawing/2014/main" id="{C81D65D2-6E45-14DA-6BA8-8929AB7A990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204617" y="522540"/>
            <a:ext cx="506162" cy="506162"/>
          </a:xfrm>
          <a:prstGeom prst="rect">
            <a:avLst/>
          </a:prstGeom>
        </p:spPr>
      </p:pic>
    </p:spTree>
    <p:extLst>
      <p:ext uri="{BB962C8B-B14F-4D97-AF65-F5344CB8AC3E}">
        <p14:creationId xmlns:p14="http://schemas.microsoft.com/office/powerpoint/2010/main" val="136189817"/>
      </p:ext>
    </p:extLst>
  </p:cSld>
  <p:clrMapOvr>
    <a:masterClrMapping/>
  </p:clrMapOvr>
  <mc:AlternateContent xmlns:mc="http://schemas.openxmlformats.org/markup-compatibility/2006">
    <mc:Choice xmlns:p14="http://schemas.microsoft.com/office/powerpoint/2010/main" Requires="p14">
      <p:transition spd="slow" p14:dur="2000" advTm="13852"/>
    </mc:Choice>
    <mc:Fallback>
      <p:transition spd="slow" advTm="13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8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7A5602F-3E3A-4E33-AD8F-804B7C6CC5A7}"/>
              </a:ext>
            </a:extLst>
          </p:cNvPr>
          <p:cNvSpPr>
            <a:spLocks noGrp="1"/>
          </p:cNvSpPr>
          <p:nvPr>
            <p:ph type="title"/>
          </p:nvPr>
        </p:nvSpPr>
        <p:spPr/>
        <p:txBody>
          <a:bodyPr/>
          <a:lstStyle/>
          <a:p>
            <a:r>
              <a:rPr lang="en-US" b="1" dirty="0">
                <a:latin typeface="Bahnschrift Condensed" panose="020B0502040204020203" pitchFamily="34" charset="0"/>
              </a:rPr>
              <a:t>Conclusion</a:t>
            </a:r>
            <a:endParaRPr lang="en-IN" b="1" dirty="0">
              <a:latin typeface="Bahnschrift Condensed" panose="020B0502040204020203" pitchFamily="34" charset="0"/>
            </a:endParaRPr>
          </a:p>
        </p:txBody>
      </p:sp>
      <p:sp>
        <p:nvSpPr>
          <p:cNvPr id="8" name="Content Placeholder 7">
            <a:extLst>
              <a:ext uri="{FF2B5EF4-FFF2-40B4-BE49-F238E27FC236}">
                <a16:creationId xmlns:a16="http://schemas.microsoft.com/office/drawing/2014/main" id="{FA09E946-0513-48E8-80D2-1E8A6D1ED58B}"/>
              </a:ext>
            </a:extLst>
          </p:cNvPr>
          <p:cNvSpPr>
            <a:spLocks noGrp="1"/>
          </p:cNvSpPr>
          <p:nvPr>
            <p:ph idx="1"/>
          </p:nvPr>
        </p:nvSpPr>
        <p:spPr>
          <a:xfrm>
            <a:off x="838200" y="1690688"/>
            <a:ext cx="6994873" cy="4966895"/>
          </a:xfrm>
          <a:solidFill>
            <a:schemeClr val="bg1">
              <a:alpha val="44000"/>
            </a:schemeClr>
          </a:solidFill>
          <a:ln>
            <a:noFill/>
          </a:ln>
        </p:spPr>
        <p:txBody>
          <a:bodyPr>
            <a:normAutofit/>
          </a:bodyPr>
          <a:lstStyle/>
          <a:p>
            <a:pPr marL="0" indent="0" algn="just">
              <a:buNone/>
            </a:pPr>
            <a:r>
              <a:rPr lang="en-US" sz="2200" dirty="0">
                <a:latin typeface="Bahnschrift Light Condensed" panose="020B0502040204020203" pitchFamily="34" charset="0"/>
              </a:rPr>
              <a:t>In this project, we successfully built and demonstrated a serverless chatbot using AWS Lex, Lambda, and S3. The chatbot delivers personalized, real-time employee information based on user inputs while showcasing cloud scalability, security, and seamless integration between services. The system effectively handles validation, dynamic queries, and logging, making it a robust and practical application of AWS cloud services for real-world business use cases.</a:t>
            </a:r>
            <a:endParaRPr lang="en-IN" sz="2200" dirty="0">
              <a:latin typeface="Bahnschrift Light Condensed" panose="020B0502040204020203" pitchFamily="34" charset="0"/>
            </a:endParaRPr>
          </a:p>
        </p:txBody>
      </p:sp>
      <p:grpSp>
        <p:nvGrpSpPr>
          <p:cNvPr id="16" name="Group 15">
            <a:extLst>
              <a:ext uri="{FF2B5EF4-FFF2-40B4-BE49-F238E27FC236}">
                <a16:creationId xmlns:a16="http://schemas.microsoft.com/office/drawing/2014/main" id="{4679481D-42DB-949A-A3FC-271561C07321}"/>
              </a:ext>
            </a:extLst>
          </p:cNvPr>
          <p:cNvGrpSpPr/>
          <p:nvPr/>
        </p:nvGrpSpPr>
        <p:grpSpPr>
          <a:xfrm>
            <a:off x="8329809" y="-1363249"/>
            <a:ext cx="4867926" cy="8707799"/>
            <a:chOff x="7997869" y="-636740"/>
            <a:chExt cx="4867926" cy="8707799"/>
          </a:xfrm>
          <a:blipFill>
            <a:blip r:embed="rId4"/>
            <a:stretch>
              <a:fillRect/>
            </a:stretch>
          </a:blipFill>
        </p:grpSpPr>
        <p:sp>
          <p:nvSpPr>
            <p:cNvPr id="2" name="Diamond 1">
              <a:extLst>
                <a:ext uri="{FF2B5EF4-FFF2-40B4-BE49-F238E27FC236}">
                  <a16:creationId xmlns:a16="http://schemas.microsoft.com/office/drawing/2014/main" id="{650A49F1-284D-0BBC-8191-4B7455FCE2AF}"/>
                </a:ext>
              </a:extLst>
            </p:cNvPr>
            <p:cNvSpPr/>
            <p:nvPr/>
          </p:nvSpPr>
          <p:spPr>
            <a:xfrm>
              <a:off x="9388258" y="757825"/>
              <a:ext cx="2235895" cy="2258426"/>
            </a:xfrm>
            <a:prstGeom prst="diamond">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iamond 2">
              <a:extLst>
                <a:ext uri="{FF2B5EF4-FFF2-40B4-BE49-F238E27FC236}">
                  <a16:creationId xmlns:a16="http://schemas.microsoft.com/office/drawing/2014/main" id="{8B712608-E87F-9553-8965-6C89CC93D142}"/>
                </a:ext>
              </a:extLst>
            </p:cNvPr>
            <p:cNvSpPr/>
            <p:nvPr/>
          </p:nvSpPr>
          <p:spPr>
            <a:xfrm>
              <a:off x="8195936" y="-494778"/>
              <a:ext cx="2235895" cy="2258426"/>
            </a:xfrm>
            <a:prstGeom prst="diamond">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iamond 3">
              <a:extLst>
                <a:ext uri="{FF2B5EF4-FFF2-40B4-BE49-F238E27FC236}">
                  <a16:creationId xmlns:a16="http://schemas.microsoft.com/office/drawing/2014/main" id="{02209D40-9EDA-1F96-5E45-0DA7388F93F7}"/>
                </a:ext>
              </a:extLst>
            </p:cNvPr>
            <p:cNvSpPr/>
            <p:nvPr/>
          </p:nvSpPr>
          <p:spPr>
            <a:xfrm>
              <a:off x="10506205" y="-636740"/>
              <a:ext cx="2235895" cy="2258426"/>
            </a:xfrm>
            <a:prstGeom prst="diamond">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iamond 4">
              <a:extLst>
                <a:ext uri="{FF2B5EF4-FFF2-40B4-BE49-F238E27FC236}">
                  <a16:creationId xmlns:a16="http://schemas.microsoft.com/office/drawing/2014/main" id="{BB27C762-6943-0403-2421-E2C5E54A8453}"/>
                </a:ext>
              </a:extLst>
            </p:cNvPr>
            <p:cNvSpPr/>
            <p:nvPr/>
          </p:nvSpPr>
          <p:spPr>
            <a:xfrm>
              <a:off x="10629900" y="2014386"/>
              <a:ext cx="2235895" cy="2258426"/>
            </a:xfrm>
            <a:prstGeom prst="diamond">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iamond 5">
              <a:extLst>
                <a:ext uri="{FF2B5EF4-FFF2-40B4-BE49-F238E27FC236}">
                  <a16:creationId xmlns:a16="http://schemas.microsoft.com/office/drawing/2014/main" id="{1794A576-371C-2062-092A-3C0EE226148B}"/>
                </a:ext>
              </a:extLst>
            </p:cNvPr>
            <p:cNvSpPr/>
            <p:nvPr/>
          </p:nvSpPr>
          <p:spPr>
            <a:xfrm>
              <a:off x="8195937" y="2083388"/>
              <a:ext cx="2235895" cy="2258426"/>
            </a:xfrm>
            <a:prstGeom prst="diamond">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iamond 8">
              <a:extLst>
                <a:ext uri="{FF2B5EF4-FFF2-40B4-BE49-F238E27FC236}">
                  <a16:creationId xmlns:a16="http://schemas.microsoft.com/office/drawing/2014/main" id="{D2012C59-14A3-A33F-9AFF-957F55F16A05}"/>
                </a:ext>
              </a:extLst>
            </p:cNvPr>
            <p:cNvSpPr/>
            <p:nvPr/>
          </p:nvSpPr>
          <p:spPr>
            <a:xfrm>
              <a:off x="9417878" y="3339949"/>
              <a:ext cx="2235895" cy="2258426"/>
            </a:xfrm>
            <a:prstGeom prst="diamond">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iamond 9">
              <a:extLst>
                <a:ext uri="{FF2B5EF4-FFF2-40B4-BE49-F238E27FC236}">
                  <a16:creationId xmlns:a16="http://schemas.microsoft.com/office/drawing/2014/main" id="{B0057B67-9AC1-1C07-D97A-1EA3CD827CDF}"/>
                </a:ext>
              </a:extLst>
            </p:cNvPr>
            <p:cNvSpPr/>
            <p:nvPr/>
          </p:nvSpPr>
          <p:spPr>
            <a:xfrm>
              <a:off x="10535825" y="4683420"/>
              <a:ext cx="2235895" cy="2258426"/>
            </a:xfrm>
            <a:prstGeom prst="diamond">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iamond 10">
              <a:extLst>
                <a:ext uri="{FF2B5EF4-FFF2-40B4-BE49-F238E27FC236}">
                  <a16:creationId xmlns:a16="http://schemas.microsoft.com/office/drawing/2014/main" id="{6B91F5BE-306E-4C9C-AB14-8D43CD503A43}"/>
                </a:ext>
              </a:extLst>
            </p:cNvPr>
            <p:cNvSpPr/>
            <p:nvPr/>
          </p:nvSpPr>
          <p:spPr>
            <a:xfrm>
              <a:off x="7997869" y="4445872"/>
              <a:ext cx="2235895" cy="2258426"/>
            </a:xfrm>
            <a:prstGeom prst="diamond">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amond 11">
              <a:extLst>
                <a:ext uri="{FF2B5EF4-FFF2-40B4-BE49-F238E27FC236}">
                  <a16:creationId xmlns:a16="http://schemas.microsoft.com/office/drawing/2014/main" id="{0BBF3C86-8363-128E-C0F5-F45026440EE7}"/>
                </a:ext>
              </a:extLst>
            </p:cNvPr>
            <p:cNvSpPr/>
            <p:nvPr/>
          </p:nvSpPr>
          <p:spPr>
            <a:xfrm>
              <a:off x="9184449" y="5812633"/>
              <a:ext cx="2235895" cy="2258426"/>
            </a:xfrm>
            <a:prstGeom prst="diamond">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8" name="Recorded Sound">
            <a:hlinkClick r:id="" action="ppaction://media"/>
            <a:extLst>
              <a:ext uri="{FF2B5EF4-FFF2-40B4-BE49-F238E27FC236}">
                <a16:creationId xmlns:a16="http://schemas.microsoft.com/office/drawing/2014/main" id="{7AB669FD-7DD6-480F-3FEE-795E291250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46214" y="456550"/>
            <a:ext cx="488950" cy="488950"/>
          </a:xfrm>
          <a:prstGeom prst="rect">
            <a:avLst/>
          </a:prstGeom>
        </p:spPr>
      </p:pic>
    </p:spTree>
    <p:extLst>
      <p:ext uri="{BB962C8B-B14F-4D97-AF65-F5344CB8AC3E}">
        <p14:creationId xmlns:p14="http://schemas.microsoft.com/office/powerpoint/2010/main" val="2999085254"/>
      </p:ext>
    </p:extLst>
  </p:cSld>
  <p:clrMapOvr>
    <a:masterClrMapping/>
  </p:clrMapOvr>
  <mc:AlternateContent xmlns:mc="http://schemas.openxmlformats.org/markup-compatibility/2006">
    <mc:Choice xmlns:p14="http://schemas.microsoft.com/office/powerpoint/2010/main" Requires="p14">
      <p:transition spd="slow" p14:dur="2000" advTm="22952"/>
    </mc:Choice>
    <mc:Fallback>
      <p:transition spd="slow" advTm="229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234"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2" name="Recorded Sound">
            <a:hlinkClick r:id="" action="ppaction://media"/>
            <a:extLst>
              <a:ext uri="{FF2B5EF4-FFF2-40B4-BE49-F238E27FC236}">
                <a16:creationId xmlns:a16="http://schemas.microsoft.com/office/drawing/2014/main" id="{840ED482-02B5-D862-255C-F0F444137E8A}"/>
              </a:ext>
            </a:extLst>
          </p:cNvPr>
          <p:cNvPicPr>
            <a:picLocks noChangeAspect="1"/>
          </p:cNvPicPr>
          <p:nvPr>
            <a:audioFile r:link="rId1"/>
            <p:extLst>
              <p:ext uri="{DAA4B4D4-6D71-4841-9C94-3DE7FCFB9230}">
                <p14:media xmlns:p14="http://schemas.microsoft.com/office/powerpoint/2010/main" r:embed="rId2">
                  <p14:trim st="374" end="396.2902"/>
                </p14:media>
              </p:ext>
            </p:extLst>
          </p:nvPr>
        </p:nvPicPr>
        <p:blipFill>
          <a:blip r:embed="rId5"/>
          <a:stretch>
            <a:fillRect/>
          </a:stretch>
        </p:blipFill>
        <p:spPr>
          <a:xfrm>
            <a:off x="10618066" y="275691"/>
            <a:ext cx="579178" cy="579178"/>
          </a:xfrm>
          <a:prstGeom prst="rect">
            <a:avLst/>
          </a:prstGeom>
        </p:spPr>
      </p:pic>
    </p:spTree>
    <p:extLst>
      <p:ext uri="{BB962C8B-B14F-4D97-AF65-F5344CB8AC3E}">
        <p14:creationId xmlns:p14="http://schemas.microsoft.com/office/powerpoint/2010/main" val="2698638928"/>
      </p:ext>
    </p:extLst>
  </p:cSld>
  <p:clrMapOvr>
    <a:masterClrMapping/>
  </p:clrMapOvr>
  <mc:AlternateContent xmlns:mc="http://schemas.openxmlformats.org/markup-compatibility/2006" xmlns:p14="http://schemas.microsoft.com/office/powerpoint/2010/main">
    <mc:Choice Requires="p14">
      <p:transition spd="slow" p14:dur="2000" advTm="3932"/>
    </mc:Choice>
    <mc:Fallback xmlns="">
      <p:transition spd="slow" advTm="3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96000">
              <a:schemeClr val="bg1">
                <a:lumMod val="5000"/>
                <a:lumOff val="95000"/>
              </a:schemeClr>
            </a:gs>
            <a:gs pos="100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CAD8340D-578E-378E-3BD1-9A9022646F4B}"/>
              </a:ext>
            </a:extLst>
          </p:cNvPr>
          <p:cNvGrpSpPr/>
          <p:nvPr/>
        </p:nvGrpSpPr>
        <p:grpSpPr>
          <a:xfrm>
            <a:off x="6685354" y="-756853"/>
            <a:ext cx="8124820" cy="4559925"/>
            <a:chOff x="5844920" y="-562729"/>
            <a:chExt cx="8131948" cy="4445816"/>
          </a:xfrm>
          <a:blipFill>
            <a:blip r:embed="rId4"/>
            <a:stretch>
              <a:fillRect/>
            </a:stretch>
          </a:blipFill>
        </p:grpSpPr>
        <p:sp>
          <p:nvSpPr>
            <p:cNvPr id="5" name="Rectangle 4">
              <a:extLst>
                <a:ext uri="{FF2B5EF4-FFF2-40B4-BE49-F238E27FC236}">
                  <a16:creationId xmlns:a16="http://schemas.microsoft.com/office/drawing/2014/main" id="{1071AE59-FE72-641E-24EE-6A9CDF77B432}"/>
                </a:ext>
              </a:extLst>
            </p:cNvPr>
            <p:cNvSpPr/>
            <p:nvPr/>
          </p:nvSpPr>
          <p:spPr>
            <a:xfrm rot="19151610">
              <a:off x="6460869" y="688920"/>
              <a:ext cx="6531929" cy="1879694"/>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8305E59-CAB6-C98A-0250-B3EA375565C5}"/>
                </a:ext>
              </a:extLst>
            </p:cNvPr>
            <p:cNvSpPr/>
            <p:nvPr/>
          </p:nvSpPr>
          <p:spPr>
            <a:xfrm rot="19151610">
              <a:off x="8735852" y="2137870"/>
              <a:ext cx="5241016" cy="1745217"/>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9D47D6E-6CAF-587B-C5F9-00E3883B5AF3}"/>
                </a:ext>
              </a:extLst>
            </p:cNvPr>
            <p:cNvSpPr/>
            <p:nvPr/>
          </p:nvSpPr>
          <p:spPr>
            <a:xfrm rot="19151610">
              <a:off x="5844920" y="-562729"/>
              <a:ext cx="4501826" cy="1728045"/>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Rectangle 10">
            <a:extLst>
              <a:ext uri="{FF2B5EF4-FFF2-40B4-BE49-F238E27FC236}">
                <a16:creationId xmlns:a16="http://schemas.microsoft.com/office/drawing/2014/main" id="{146074F2-BD22-F884-F285-5DB84120AD9A}"/>
              </a:ext>
            </a:extLst>
          </p:cNvPr>
          <p:cNvSpPr/>
          <p:nvPr/>
        </p:nvSpPr>
        <p:spPr>
          <a:xfrm>
            <a:off x="76996" y="0"/>
            <a:ext cx="6603422" cy="8009528"/>
          </a:xfrm>
          <a:prstGeom prst="rect">
            <a:avLst/>
          </a:prstGeom>
          <a:gradFill flip="none" rotWithShape="1">
            <a:gsLst>
              <a:gs pos="0">
                <a:schemeClr val="accent1">
                  <a:lumMod val="5000"/>
                  <a:lumOff val="95000"/>
                </a:schemeClr>
              </a:gs>
              <a:gs pos="83964">
                <a:srgbClr val="BBCCE9"/>
              </a:gs>
              <a:gs pos="62000">
                <a:schemeClr val="accent1">
                  <a:lumMod val="45000"/>
                  <a:lumOff val="55000"/>
                </a:schemeClr>
              </a:gs>
              <a:gs pos="100000">
                <a:schemeClr val="accent1">
                  <a:lumMod val="30000"/>
                  <a:lumOff val="70000"/>
                </a:schemeClr>
              </a:gs>
            </a:gsLst>
            <a:lin ang="5400000" scaled="1"/>
            <a:tileRect/>
          </a:gra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8E2626-86DC-4CDB-A64E-1E017F8435D5}"/>
              </a:ext>
            </a:extLst>
          </p:cNvPr>
          <p:cNvSpPr>
            <a:spLocks noGrp="1"/>
          </p:cNvSpPr>
          <p:nvPr>
            <p:ph type="title"/>
          </p:nvPr>
        </p:nvSpPr>
        <p:spPr>
          <a:xfrm>
            <a:off x="644236" y="365125"/>
            <a:ext cx="10709564" cy="1325563"/>
          </a:xfrm>
        </p:spPr>
        <p:txBody>
          <a:bodyPr/>
          <a:lstStyle/>
          <a:p>
            <a:r>
              <a:rPr lang="en-US" b="1" dirty="0">
                <a:latin typeface="Bahnschrift Condensed" panose="020B0502040204020203" pitchFamily="34" charset="0"/>
              </a:rPr>
              <a:t>Scope</a:t>
            </a:r>
            <a:endParaRPr lang="en-IN" b="1" dirty="0">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9A537ACE-6562-4071-8308-767D619EA8FE}"/>
              </a:ext>
            </a:extLst>
          </p:cNvPr>
          <p:cNvSpPr>
            <a:spLocks noGrp="1"/>
          </p:cNvSpPr>
          <p:nvPr>
            <p:ph idx="1"/>
          </p:nvPr>
        </p:nvSpPr>
        <p:spPr>
          <a:xfrm>
            <a:off x="644236" y="1885166"/>
            <a:ext cx="5252605" cy="3582445"/>
          </a:xfrm>
        </p:spPr>
        <p:txBody>
          <a:bodyPr>
            <a:noAutofit/>
          </a:bodyPr>
          <a:lstStyle/>
          <a:p>
            <a:pPr marL="0" indent="0" algn="just">
              <a:buNone/>
            </a:pPr>
            <a:r>
              <a:rPr lang="en-US" sz="2200" dirty="0">
                <a:latin typeface="Bahnschrift Light Condensed" panose="020B0502040204020203" pitchFamily="34" charset="0"/>
                <a:cs typeface="Times New Roman" panose="02020603050405020304" pitchFamily="18" charset="0"/>
              </a:rPr>
              <a:t>The scope of this project is to develop a cloud-based chatbot using AWS Lex that interacts naturally with users, captures inputs like Username and Department ID, and fetches employee details dynamically from an S3 CSV file using AWS Lambda. The chatbot will provide flexible, real-time data retrieval based on user queries, handle errors gracefully, and enhance user experience through personalized and dynamic conversation flows.</a:t>
            </a:r>
            <a:endParaRPr lang="en-IN" sz="2200" dirty="0">
              <a:latin typeface="Bahnschrift Light Condensed" panose="020B0502040204020203" pitchFamily="34" charset="0"/>
              <a:cs typeface="Times New Roman" panose="02020603050405020304" pitchFamily="18" charset="0"/>
            </a:endParaRPr>
          </a:p>
          <a:p>
            <a:pPr marL="0" indent="0">
              <a:buNone/>
            </a:pPr>
            <a:endParaRPr lang="en-IN" sz="2200" dirty="0">
              <a:latin typeface="Bahnschrift Light Condensed" panose="020B0502040204020203" pitchFamily="34" charset="0"/>
            </a:endParaRPr>
          </a:p>
        </p:txBody>
      </p:sp>
      <p:pic>
        <p:nvPicPr>
          <p:cNvPr id="4" name="Recorded Sound">
            <a:hlinkClick r:id="" action="ppaction://media"/>
            <a:extLst>
              <a:ext uri="{FF2B5EF4-FFF2-40B4-BE49-F238E27FC236}">
                <a16:creationId xmlns:a16="http://schemas.microsoft.com/office/drawing/2014/main" id="{51610DD6-9269-4DAE-9B75-D09150ACDA2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44200" y="1027906"/>
            <a:ext cx="609600" cy="609600"/>
          </a:xfrm>
          <a:prstGeom prst="rect">
            <a:avLst/>
          </a:prstGeom>
        </p:spPr>
      </p:pic>
    </p:spTree>
    <p:extLst>
      <p:ext uri="{BB962C8B-B14F-4D97-AF65-F5344CB8AC3E}">
        <p14:creationId xmlns:p14="http://schemas.microsoft.com/office/powerpoint/2010/main" val="414110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9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6000" b="-6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A290B95-1F0E-D264-A764-C64E4AC1A811}"/>
              </a:ext>
            </a:extLst>
          </p:cNvPr>
          <p:cNvSpPr/>
          <p:nvPr/>
        </p:nvSpPr>
        <p:spPr>
          <a:xfrm>
            <a:off x="0" y="0"/>
            <a:ext cx="7409145" cy="6858000"/>
          </a:xfrm>
          <a:prstGeom prst="rect">
            <a:avLst/>
          </a:prstGeom>
          <a:solidFill>
            <a:schemeClr val="bg2">
              <a:lumMod val="25000"/>
              <a:alpha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84C286-FC4B-4630-A777-DD052AFDD901}"/>
              </a:ext>
            </a:extLst>
          </p:cNvPr>
          <p:cNvSpPr>
            <a:spLocks noGrp="1"/>
          </p:cNvSpPr>
          <p:nvPr>
            <p:ph type="title"/>
          </p:nvPr>
        </p:nvSpPr>
        <p:spPr/>
        <p:txBody>
          <a:bodyPr/>
          <a:lstStyle/>
          <a:p>
            <a:r>
              <a:rPr lang="en-US" b="1" dirty="0">
                <a:solidFill>
                  <a:schemeClr val="bg1"/>
                </a:solidFill>
                <a:latin typeface="Bahnschrift Condensed" panose="020B0502040204020203" pitchFamily="34" charset="0"/>
              </a:rPr>
              <a:t>Features Implemented</a:t>
            </a:r>
            <a:endParaRPr lang="en-IN" b="1" dirty="0">
              <a:solidFill>
                <a:schemeClr val="bg1"/>
              </a:solidFill>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F6054D8B-8603-4FB2-868E-4986AD6A6DBA}"/>
              </a:ext>
            </a:extLst>
          </p:cNvPr>
          <p:cNvSpPr>
            <a:spLocks noGrp="1"/>
          </p:cNvSpPr>
          <p:nvPr>
            <p:ph idx="1"/>
          </p:nvPr>
        </p:nvSpPr>
        <p:spPr>
          <a:xfrm>
            <a:off x="838200" y="1690688"/>
            <a:ext cx="6195164" cy="4486275"/>
          </a:xfrm>
        </p:spPr>
        <p:txBody>
          <a:bodyPr>
            <a:normAutofit/>
          </a:bodyPr>
          <a:lstStyle/>
          <a:p>
            <a:r>
              <a:rPr lang="en-US" sz="2400" dirty="0">
                <a:solidFill>
                  <a:schemeClr val="bg1"/>
                </a:solidFill>
                <a:latin typeface="Bahnschrift Light Condensed" panose="020B0502040204020203" pitchFamily="34" charset="0"/>
              </a:rPr>
              <a:t>Personalized greeting capturing user's name.</a:t>
            </a:r>
          </a:p>
          <a:p>
            <a:r>
              <a:rPr lang="en-US" sz="2400" dirty="0">
                <a:solidFill>
                  <a:schemeClr val="bg1"/>
                </a:solidFill>
                <a:latin typeface="Bahnschrift Light Condensed" panose="020B0502040204020203" pitchFamily="34" charset="0"/>
              </a:rPr>
              <a:t>Query employees by department.</a:t>
            </a:r>
          </a:p>
          <a:p>
            <a:r>
              <a:rPr lang="en-US" sz="2400" dirty="0">
                <a:solidFill>
                  <a:schemeClr val="bg1"/>
                </a:solidFill>
                <a:latin typeface="Bahnschrift Light Condensed" panose="020B0502040204020203" pitchFamily="34" charset="0"/>
              </a:rPr>
              <a:t>Ask users if they want ID, Salary, or Location.</a:t>
            </a:r>
          </a:p>
          <a:p>
            <a:r>
              <a:rPr lang="en-US" sz="2400" dirty="0">
                <a:solidFill>
                  <a:schemeClr val="bg1"/>
                </a:solidFill>
                <a:latin typeface="Bahnschrift Light Condensed" panose="020B0502040204020203" pitchFamily="34" charset="0"/>
              </a:rPr>
              <a:t>Top 10 results displayed to users.</a:t>
            </a:r>
          </a:p>
          <a:p>
            <a:r>
              <a:rPr lang="en-US" sz="2400" dirty="0">
                <a:solidFill>
                  <a:schemeClr val="bg1"/>
                </a:solidFill>
                <a:latin typeface="Bahnschrift Light Condensed" panose="020B0502040204020203" pitchFamily="34" charset="0"/>
              </a:rPr>
              <a:t>Dynamic, flexible conversation flow.</a:t>
            </a:r>
          </a:p>
          <a:p>
            <a:r>
              <a:rPr lang="en-US" sz="2400" dirty="0">
                <a:solidFill>
                  <a:schemeClr val="bg1"/>
                </a:solidFill>
                <a:latin typeface="Bahnschrift Light Condensed" panose="020B0502040204020203" pitchFamily="34" charset="0"/>
              </a:rPr>
              <a:t>Full error handling for missing/invalid inputs.</a:t>
            </a:r>
            <a:endParaRPr lang="en-IN" sz="2400" dirty="0">
              <a:solidFill>
                <a:schemeClr val="bg1"/>
              </a:solidFill>
              <a:latin typeface="Bahnschrift Light Condensed" panose="020B0502040204020203" pitchFamily="34" charset="0"/>
            </a:endParaRPr>
          </a:p>
        </p:txBody>
      </p:sp>
      <p:pic>
        <p:nvPicPr>
          <p:cNvPr id="5" name="Recorded Sound">
            <a:hlinkClick r:id="" action="ppaction://media"/>
            <a:extLst>
              <a:ext uri="{FF2B5EF4-FFF2-40B4-BE49-F238E27FC236}">
                <a16:creationId xmlns:a16="http://schemas.microsoft.com/office/drawing/2014/main" id="{22FC51BB-93AE-4C4B-820A-12FC57EE1F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44200" y="681037"/>
            <a:ext cx="609600" cy="830580"/>
          </a:xfrm>
          <a:prstGeom prst="rect">
            <a:avLst/>
          </a:prstGeom>
        </p:spPr>
      </p:pic>
    </p:spTree>
    <p:extLst>
      <p:ext uri="{BB962C8B-B14F-4D97-AF65-F5344CB8AC3E}">
        <p14:creationId xmlns:p14="http://schemas.microsoft.com/office/powerpoint/2010/main" val="4203705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68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l="-1000" r="-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0341E-BDBF-4494-8D96-A834DE56CA6D}"/>
              </a:ext>
            </a:extLst>
          </p:cNvPr>
          <p:cNvSpPr>
            <a:spLocks noGrp="1"/>
          </p:cNvSpPr>
          <p:nvPr>
            <p:ph type="title"/>
          </p:nvPr>
        </p:nvSpPr>
        <p:spPr/>
        <p:txBody>
          <a:bodyPr/>
          <a:lstStyle/>
          <a:p>
            <a:r>
              <a:rPr lang="en-US" b="1" dirty="0">
                <a:solidFill>
                  <a:schemeClr val="bg1"/>
                </a:solidFill>
                <a:latin typeface="Bahnschrift Condensed" panose="020B0502040204020203" pitchFamily="34" charset="0"/>
              </a:rPr>
              <a:t>Data Sources</a:t>
            </a:r>
            <a:endParaRPr lang="en-IN" b="1" dirty="0">
              <a:solidFill>
                <a:schemeClr val="bg1"/>
              </a:solidFill>
              <a:latin typeface="Bahnschrift Condensed" panose="020B0502040204020203" pitchFamily="34" charset="0"/>
            </a:endParaRPr>
          </a:p>
        </p:txBody>
      </p:sp>
      <p:graphicFrame>
        <p:nvGraphicFramePr>
          <p:cNvPr id="4" name="Content Placeholder 3">
            <a:extLst>
              <a:ext uri="{FF2B5EF4-FFF2-40B4-BE49-F238E27FC236}">
                <a16:creationId xmlns:a16="http://schemas.microsoft.com/office/drawing/2014/main" id="{9019A7F3-594E-D689-F2E2-F4B4B74F827D}"/>
              </a:ext>
            </a:extLst>
          </p:cNvPr>
          <p:cNvGraphicFramePr>
            <a:graphicFrameLocks noGrp="1"/>
          </p:cNvGraphicFramePr>
          <p:nvPr>
            <p:ph idx="1"/>
            <p:extLst>
              <p:ext uri="{D42A27DB-BD31-4B8C-83A1-F6EECF244321}">
                <p14:modId xmlns:p14="http://schemas.microsoft.com/office/powerpoint/2010/main" val="1936695219"/>
              </p:ext>
            </p:extLst>
          </p:nvPr>
        </p:nvGraphicFramePr>
        <p:xfrm>
          <a:off x="838200" y="2104372"/>
          <a:ext cx="10247334" cy="372572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7" name="Recorded Sound">
            <a:hlinkClick r:id="" action="ppaction://media"/>
            <a:extLst>
              <a:ext uri="{FF2B5EF4-FFF2-40B4-BE49-F238E27FC236}">
                <a16:creationId xmlns:a16="http://schemas.microsoft.com/office/drawing/2014/main" id="{78463461-03BE-4485-9A42-6350C7ECA64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744200" y="866274"/>
            <a:ext cx="771232" cy="771232"/>
          </a:xfrm>
          <a:prstGeom prst="rect">
            <a:avLst/>
          </a:prstGeom>
        </p:spPr>
      </p:pic>
      <p:cxnSp>
        <p:nvCxnSpPr>
          <p:cNvPr id="6" name="Straight Connector 5">
            <a:extLst>
              <a:ext uri="{FF2B5EF4-FFF2-40B4-BE49-F238E27FC236}">
                <a16:creationId xmlns:a16="http://schemas.microsoft.com/office/drawing/2014/main" id="{255B2659-2B31-EC44-D8EB-15EAC1A44AC7}"/>
              </a:ext>
            </a:extLst>
          </p:cNvPr>
          <p:cNvCxnSpPr>
            <a:cxnSpLocks/>
          </p:cNvCxnSpPr>
          <p:nvPr/>
        </p:nvCxnSpPr>
        <p:spPr>
          <a:xfrm>
            <a:off x="4238089" y="3113069"/>
            <a:ext cx="0" cy="179797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C1E5548-310D-C3AF-6CE0-8FE426C6085F}"/>
              </a:ext>
            </a:extLst>
          </p:cNvPr>
          <p:cNvCxnSpPr>
            <a:cxnSpLocks/>
          </p:cNvCxnSpPr>
          <p:nvPr/>
        </p:nvCxnSpPr>
        <p:spPr>
          <a:xfrm>
            <a:off x="7893977" y="3113069"/>
            <a:ext cx="0" cy="179797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2976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29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What is a chatbot and how does it work?">
            <a:extLst>
              <a:ext uri="{FF2B5EF4-FFF2-40B4-BE49-F238E27FC236}">
                <a16:creationId xmlns:a16="http://schemas.microsoft.com/office/drawing/2014/main" id="{00D23CE8-B64A-D2CB-BD67-E5D8D1C2E0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83" y="7142"/>
            <a:ext cx="12192000" cy="6858000"/>
          </a:xfrm>
          <a:prstGeom prst="rect">
            <a:avLst/>
          </a:prstGeom>
          <a:blipFill>
            <a:blip r:embed="rId5"/>
            <a:stretch>
              <a:fillRect/>
            </a:stretch>
          </a:blipFill>
        </p:spPr>
      </p:pic>
      <p:sp>
        <p:nvSpPr>
          <p:cNvPr id="20" name="Rectangle: Diagonal Corners Rounded 19">
            <a:extLst>
              <a:ext uri="{FF2B5EF4-FFF2-40B4-BE49-F238E27FC236}">
                <a16:creationId xmlns:a16="http://schemas.microsoft.com/office/drawing/2014/main" id="{82E4CB2A-005A-6FAD-BC93-4C48885DF687}"/>
              </a:ext>
            </a:extLst>
          </p:cNvPr>
          <p:cNvSpPr/>
          <p:nvPr/>
        </p:nvSpPr>
        <p:spPr>
          <a:xfrm>
            <a:off x="0" y="14285"/>
            <a:ext cx="7257443" cy="6843715"/>
          </a:xfrm>
          <a:prstGeom prst="round2DiagRect">
            <a:avLst/>
          </a:prstGeom>
          <a:gradFill>
            <a:gsLst>
              <a:gs pos="5846">
                <a:srgbClr val="F0F4FA"/>
              </a:gs>
              <a:gs pos="3200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4233C9-9886-420C-8824-DC5EC904E4C8}"/>
              </a:ext>
            </a:extLst>
          </p:cNvPr>
          <p:cNvSpPr>
            <a:spLocks noGrp="1"/>
          </p:cNvSpPr>
          <p:nvPr>
            <p:ph type="title"/>
          </p:nvPr>
        </p:nvSpPr>
        <p:spPr/>
        <p:txBody>
          <a:bodyPr/>
          <a:lstStyle/>
          <a:p>
            <a:r>
              <a:rPr lang="en-US" b="1" dirty="0">
                <a:latin typeface="Bahnschrift Condensed" panose="020B0502040204020203" pitchFamily="34" charset="0"/>
              </a:rPr>
              <a:t>Expected Outcomes</a:t>
            </a:r>
            <a:endParaRPr lang="en-IN" b="1" dirty="0">
              <a:latin typeface="Bahnschrift Condensed" panose="020B0502040204020203" pitchFamily="34" charset="0"/>
            </a:endParaRPr>
          </a:p>
        </p:txBody>
      </p:sp>
      <p:pic>
        <p:nvPicPr>
          <p:cNvPr id="5" name="Recorded Sound">
            <a:hlinkClick r:id="" action="ppaction://media"/>
            <a:extLst>
              <a:ext uri="{FF2B5EF4-FFF2-40B4-BE49-F238E27FC236}">
                <a16:creationId xmlns:a16="http://schemas.microsoft.com/office/drawing/2014/main" id="{C2B9CA1D-4A4F-4311-A76F-A56C970D3F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744200" y="860926"/>
            <a:ext cx="776580" cy="776580"/>
          </a:xfrm>
          <a:prstGeom prst="rect">
            <a:avLst/>
          </a:prstGeom>
        </p:spPr>
      </p:pic>
      <p:sp>
        <p:nvSpPr>
          <p:cNvPr id="19" name="TextBox 18">
            <a:extLst>
              <a:ext uri="{FF2B5EF4-FFF2-40B4-BE49-F238E27FC236}">
                <a16:creationId xmlns:a16="http://schemas.microsoft.com/office/drawing/2014/main" id="{3144E7FB-3324-FA19-CA39-9501C97C706F}"/>
              </a:ext>
            </a:extLst>
          </p:cNvPr>
          <p:cNvSpPr txBox="1"/>
          <p:nvPr/>
        </p:nvSpPr>
        <p:spPr>
          <a:xfrm>
            <a:off x="676405" y="1540701"/>
            <a:ext cx="6419590" cy="4154984"/>
          </a:xfrm>
          <a:prstGeom prst="rect">
            <a:avLst/>
          </a:prstGeom>
          <a:noFill/>
        </p:spPr>
        <p:txBody>
          <a:bodyPr wrap="square">
            <a:spAutoFit/>
          </a:bodyPr>
          <a:lstStyle/>
          <a:p>
            <a:pPr marL="285750" indent="-285750">
              <a:buFont typeface="Arial" panose="020B0604020202020204" pitchFamily="34" charset="0"/>
              <a:buChar char="•"/>
            </a:pPr>
            <a:r>
              <a:rPr lang="en-US" sz="2200" dirty="0">
                <a:latin typeface="Bahnschrift Light Condensed" panose="020B0502040204020203" pitchFamily="34" charset="0"/>
              </a:rPr>
              <a:t>Deployment of a fully functional, intelligent chatbot accessible through Amazon Lex.</a:t>
            </a:r>
          </a:p>
          <a:p>
            <a:pPr marL="285750" indent="-285750">
              <a:buFont typeface="Arial" panose="020B0604020202020204" pitchFamily="34" charset="0"/>
              <a:buChar char="•"/>
            </a:pPr>
            <a:r>
              <a:rPr lang="en-US" sz="2200" dirty="0">
                <a:latin typeface="Bahnschrift Light Condensed" panose="020B0502040204020203" pitchFamily="34" charset="0"/>
              </a:rPr>
              <a:t>Real-time, dynamic retrieval of employee information based on user queries.</a:t>
            </a:r>
          </a:p>
          <a:p>
            <a:pPr marL="285750" indent="-285750">
              <a:buFont typeface="Arial" panose="020B0604020202020204" pitchFamily="34" charset="0"/>
              <a:buChar char="•"/>
            </a:pPr>
            <a:r>
              <a:rPr lang="en-US" sz="2200" dirty="0">
                <a:latin typeface="Bahnschrift Light Condensed" panose="020B0502040204020203" pitchFamily="34" charset="0"/>
              </a:rPr>
              <a:t>Seamless integration and orchestration of AWS services: Lex, Lambda, S3, IAM, and CloudWatch.</a:t>
            </a:r>
          </a:p>
          <a:p>
            <a:pPr marL="285750" indent="-285750">
              <a:buFont typeface="Arial" panose="020B0604020202020204" pitchFamily="34" charset="0"/>
              <a:buChar char="•"/>
            </a:pPr>
            <a:r>
              <a:rPr lang="en-US" sz="2200" dirty="0">
                <a:latin typeface="Bahnschrift Light Condensed" panose="020B0502040204020203" pitchFamily="34" charset="0"/>
              </a:rPr>
              <a:t>Implementation of serverless architecture providing scalability, fault tolerance, and high availability.</a:t>
            </a:r>
          </a:p>
          <a:p>
            <a:pPr marL="285750" indent="-285750">
              <a:buFont typeface="Arial" panose="020B0604020202020204" pitchFamily="34" charset="0"/>
              <a:buChar char="•"/>
            </a:pPr>
            <a:r>
              <a:rPr lang="en-US" sz="2200" dirty="0">
                <a:latin typeface="Bahnschrift Light Condensed" panose="020B0502040204020203" pitchFamily="34" charset="0"/>
              </a:rPr>
              <a:t>Enhanced user experience with personalized greetings, </a:t>
            </a:r>
            <a:r>
              <a:rPr lang="en-US" sz="2200" dirty="0" err="1">
                <a:latin typeface="Bahnschrift Light Condensed" panose="020B0502040204020203" pitchFamily="34" charset="0"/>
              </a:rPr>
              <a:t>lexible</a:t>
            </a:r>
            <a:r>
              <a:rPr lang="en-US" sz="2200" dirty="0">
                <a:latin typeface="Bahnschrift Light Condensed" panose="020B0502040204020203" pitchFamily="34" charset="0"/>
              </a:rPr>
              <a:t> queries, and quick, accurate responses.</a:t>
            </a:r>
          </a:p>
          <a:p>
            <a:pPr marL="285750" indent="-285750">
              <a:buFont typeface="Arial" panose="020B0604020202020204" pitchFamily="34" charset="0"/>
              <a:buChar char="•"/>
            </a:pPr>
            <a:r>
              <a:rPr lang="en-US" sz="2200" dirty="0">
                <a:latin typeface="Bahnschrift Light Condensed" panose="020B0502040204020203" pitchFamily="34" charset="0"/>
              </a:rPr>
              <a:t>Demonstration of effective cloud resource management, security enforcement, and logging practices.</a:t>
            </a:r>
            <a:endParaRPr lang="en-IN" sz="2200" dirty="0">
              <a:latin typeface="Bahnschrift Light Condensed" panose="020B0502040204020203" pitchFamily="34" charset="0"/>
            </a:endParaRPr>
          </a:p>
        </p:txBody>
      </p:sp>
    </p:spTree>
    <p:extLst>
      <p:ext uri="{BB962C8B-B14F-4D97-AF65-F5344CB8AC3E}">
        <p14:creationId xmlns:p14="http://schemas.microsoft.com/office/powerpoint/2010/main" val="1768874925"/>
      </p:ext>
    </p:extLst>
  </p:cSld>
  <p:clrMapOvr>
    <a:masterClrMapping/>
  </p:clrMapOvr>
  <mc:AlternateContent xmlns:mc="http://schemas.openxmlformats.org/markup-compatibility/2006" xmlns:p14="http://schemas.microsoft.com/office/powerpoint/2010/main">
    <mc:Choice Requires="p14">
      <p:transition spd="slow" p14:dur="2000" advTm="10492"/>
    </mc:Choice>
    <mc:Fallback xmlns="">
      <p:transition spd="slow" advTm="1049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8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6DEF3DD4-EDCF-350D-2BC0-0582355CFE8B}"/>
              </a:ext>
            </a:extLst>
          </p:cNvPr>
          <p:cNvGrpSpPr/>
          <p:nvPr/>
        </p:nvGrpSpPr>
        <p:grpSpPr>
          <a:xfrm>
            <a:off x="7164532" y="-806359"/>
            <a:ext cx="6230575" cy="5583858"/>
            <a:chOff x="6795655" y="-718036"/>
            <a:chExt cx="6230575" cy="5583858"/>
          </a:xfrm>
          <a:blipFill>
            <a:blip r:embed="rId4"/>
            <a:stretch>
              <a:fillRect/>
            </a:stretch>
          </a:blipFill>
        </p:grpSpPr>
        <p:sp>
          <p:nvSpPr>
            <p:cNvPr id="5" name="Hexagon 4">
              <a:extLst>
                <a:ext uri="{FF2B5EF4-FFF2-40B4-BE49-F238E27FC236}">
                  <a16:creationId xmlns:a16="http://schemas.microsoft.com/office/drawing/2014/main" id="{76523703-46A8-7BD5-BA15-64D2048D5F22}"/>
                </a:ext>
              </a:extLst>
            </p:cNvPr>
            <p:cNvSpPr/>
            <p:nvPr/>
          </p:nvSpPr>
          <p:spPr>
            <a:xfrm>
              <a:off x="8594761" y="1171266"/>
              <a:ext cx="2342508" cy="1792840"/>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Hexagon 5">
              <a:extLst>
                <a:ext uri="{FF2B5EF4-FFF2-40B4-BE49-F238E27FC236}">
                  <a16:creationId xmlns:a16="http://schemas.microsoft.com/office/drawing/2014/main" id="{B6D3AB3B-540C-B5E7-3985-8DFF55E28472}"/>
                </a:ext>
              </a:extLst>
            </p:cNvPr>
            <p:cNvSpPr/>
            <p:nvPr/>
          </p:nvSpPr>
          <p:spPr>
            <a:xfrm>
              <a:off x="7037797" y="193509"/>
              <a:ext cx="1966217" cy="1568509"/>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Hexagon 10">
              <a:extLst>
                <a:ext uri="{FF2B5EF4-FFF2-40B4-BE49-F238E27FC236}">
                  <a16:creationId xmlns:a16="http://schemas.microsoft.com/office/drawing/2014/main" id="{126303D9-B67C-EEEE-307D-CD8C2109DB5B}"/>
                </a:ext>
              </a:extLst>
            </p:cNvPr>
            <p:cNvSpPr/>
            <p:nvPr/>
          </p:nvSpPr>
          <p:spPr>
            <a:xfrm>
              <a:off x="10581097" y="16801"/>
              <a:ext cx="2342508" cy="1792840"/>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Hexagon 11">
              <a:extLst>
                <a:ext uri="{FF2B5EF4-FFF2-40B4-BE49-F238E27FC236}">
                  <a16:creationId xmlns:a16="http://schemas.microsoft.com/office/drawing/2014/main" id="{2239CFF8-F00E-EA23-20B2-7A6FC40237A3}"/>
                </a:ext>
              </a:extLst>
            </p:cNvPr>
            <p:cNvSpPr/>
            <p:nvPr/>
          </p:nvSpPr>
          <p:spPr>
            <a:xfrm>
              <a:off x="8731658" y="-718036"/>
              <a:ext cx="2114518" cy="1759119"/>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Hexagon 13">
              <a:extLst>
                <a:ext uri="{FF2B5EF4-FFF2-40B4-BE49-F238E27FC236}">
                  <a16:creationId xmlns:a16="http://schemas.microsoft.com/office/drawing/2014/main" id="{A2570FEF-B13B-2B73-1DE5-D85626EA45F9}"/>
                </a:ext>
              </a:extLst>
            </p:cNvPr>
            <p:cNvSpPr/>
            <p:nvPr/>
          </p:nvSpPr>
          <p:spPr>
            <a:xfrm>
              <a:off x="6795655" y="1971920"/>
              <a:ext cx="2075554" cy="1868651"/>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Hexagon 14">
              <a:extLst>
                <a:ext uri="{FF2B5EF4-FFF2-40B4-BE49-F238E27FC236}">
                  <a16:creationId xmlns:a16="http://schemas.microsoft.com/office/drawing/2014/main" id="{F30FA680-59F4-D6AA-25F6-2E56064C2710}"/>
                </a:ext>
              </a:extLst>
            </p:cNvPr>
            <p:cNvSpPr/>
            <p:nvPr/>
          </p:nvSpPr>
          <p:spPr>
            <a:xfrm>
              <a:off x="10683722" y="1971920"/>
              <a:ext cx="2342508" cy="1792840"/>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Hexagon 12">
              <a:extLst>
                <a:ext uri="{FF2B5EF4-FFF2-40B4-BE49-F238E27FC236}">
                  <a16:creationId xmlns:a16="http://schemas.microsoft.com/office/drawing/2014/main" id="{5C54238D-00AF-E66E-A44A-F91889E8D0BE}"/>
                </a:ext>
              </a:extLst>
            </p:cNvPr>
            <p:cNvSpPr/>
            <p:nvPr/>
          </p:nvSpPr>
          <p:spPr>
            <a:xfrm>
              <a:off x="8617663" y="3072982"/>
              <a:ext cx="2342508" cy="1792840"/>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CEBDDA63-11BE-7138-61EA-EF2D08AFDEC8}"/>
              </a:ext>
            </a:extLst>
          </p:cNvPr>
          <p:cNvSpPr/>
          <p:nvPr/>
        </p:nvSpPr>
        <p:spPr>
          <a:xfrm>
            <a:off x="0" y="0"/>
            <a:ext cx="6446509" cy="6858000"/>
          </a:xfrm>
          <a:prstGeom prst="rect">
            <a:avLst/>
          </a:prstGeom>
          <a:gradFill>
            <a:gsLst>
              <a:gs pos="28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1F6B6E-7EDC-4292-A611-BFB7F17C08F6}"/>
              </a:ext>
            </a:extLst>
          </p:cNvPr>
          <p:cNvSpPr>
            <a:spLocks noGrp="1"/>
          </p:cNvSpPr>
          <p:nvPr>
            <p:ph type="title"/>
          </p:nvPr>
        </p:nvSpPr>
        <p:spPr>
          <a:xfrm>
            <a:off x="756007" y="279436"/>
            <a:ext cx="10515600" cy="1325563"/>
          </a:xfrm>
        </p:spPr>
        <p:txBody>
          <a:bodyPr/>
          <a:lstStyle/>
          <a:p>
            <a:r>
              <a:rPr lang="en-US" b="1" dirty="0">
                <a:latin typeface="Bahnschrift Condensed" panose="020B0502040204020203" pitchFamily="34" charset="0"/>
              </a:rPr>
              <a:t>Logical Architecture</a:t>
            </a:r>
            <a:endParaRPr lang="en-IN" b="1" dirty="0">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5EFA4E30-3B99-4382-B8A1-B6C8A6458EC9}"/>
              </a:ext>
            </a:extLst>
          </p:cNvPr>
          <p:cNvSpPr>
            <a:spLocks noGrp="1"/>
          </p:cNvSpPr>
          <p:nvPr>
            <p:ph idx="1"/>
          </p:nvPr>
        </p:nvSpPr>
        <p:spPr>
          <a:xfrm>
            <a:off x="756007" y="1507073"/>
            <a:ext cx="5690502" cy="5210650"/>
          </a:xfrm>
          <a:gradFill>
            <a:gsLst>
              <a:gs pos="2800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noAutofit/>
          </a:bodyPr>
          <a:lstStyle/>
          <a:p>
            <a:r>
              <a:rPr lang="en-US" sz="1900" dirty="0">
                <a:latin typeface="Bahnschrift Light Condensed" panose="020B0502040204020203" pitchFamily="34" charset="0"/>
              </a:rPr>
              <a:t>The architecture for this project uses a serverless approach, ensuring scalability, reliability, and minimal maintenance.</a:t>
            </a:r>
          </a:p>
          <a:p>
            <a:r>
              <a:rPr lang="en-US" sz="1900" b="1" dirty="0">
                <a:latin typeface="Bahnschrift Light Condensed" panose="020B0502040204020203" pitchFamily="34" charset="0"/>
              </a:rPr>
              <a:t>Amazon Lex:</a:t>
            </a:r>
            <a:r>
              <a:rPr lang="en-US" sz="1900" dirty="0">
                <a:latin typeface="Bahnschrift Light Condensed" panose="020B0502040204020203" pitchFamily="34" charset="0"/>
              </a:rPr>
              <a:t> Captures user input (greeting, Department ID, </a:t>
            </a:r>
            <a:r>
              <a:rPr lang="en-US" sz="1900" dirty="0" err="1">
                <a:latin typeface="Bahnschrift Light Condensed" panose="020B0502040204020203" pitchFamily="34" charset="0"/>
              </a:rPr>
              <a:t>InformationType</a:t>
            </a:r>
            <a:r>
              <a:rPr lang="en-US" sz="1900" dirty="0">
                <a:latin typeface="Bahnschrift Light Condensed" panose="020B0502040204020203" pitchFamily="34" charset="0"/>
              </a:rPr>
              <a:t>) and manages dialogue.</a:t>
            </a:r>
          </a:p>
          <a:p>
            <a:r>
              <a:rPr lang="en-US" sz="1900" b="1" dirty="0">
                <a:latin typeface="Bahnschrift Light Condensed" panose="020B0502040204020203" pitchFamily="34" charset="0"/>
              </a:rPr>
              <a:t>AWS Lambda: </a:t>
            </a:r>
            <a:r>
              <a:rPr lang="en-US" sz="1900" dirty="0">
                <a:latin typeface="Bahnschrift Light Condensed" panose="020B0502040204020203" pitchFamily="34" charset="0"/>
              </a:rPr>
              <a:t>Acts as the brain that processes the input, queries the S3 dataset, formats a personalized response, and returns it to Lex.</a:t>
            </a:r>
          </a:p>
          <a:p>
            <a:r>
              <a:rPr lang="en-US" sz="1900" b="1" dirty="0">
                <a:latin typeface="Bahnschrift Light Condensed" panose="020B0502040204020203" pitchFamily="34" charset="0"/>
              </a:rPr>
              <a:t>Amazon S3: </a:t>
            </a:r>
            <a:r>
              <a:rPr lang="en-US" sz="1900" dirty="0">
                <a:latin typeface="Bahnschrift Light Condensed" panose="020B0502040204020203" pitchFamily="34" charset="0"/>
              </a:rPr>
              <a:t>Serves as a secure storage location for employeeDetails.csv, providing quick data access.</a:t>
            </a:r>
          </a:p>
          <a:p>
            <a:r>
              <a:rPr lang="en-US" sz="1900" b="1" dirty="0">
                <a:latin typeface="Bahnschrift Light Condensed" panose="020B0502040204020203" pitchFamily="34" charset="0"/>
              </a:rPr>
              <a:t>IAM Roles: </a:t>
            </a:r>
            <a:r>
              <a:rPr lang="en-US" sz="1900" dirty="0">
                <a:latin typeface="Bahnschrift Light Condensed" panose="020B0502040204020203" pitchFamily="34" charset="0"/>
              </a:rPr>
              <a:t>Securely manage permissions for Lambda to read from S3 without exposing sensitive access credentials.</a:t>
            </a:r>
          </a:p>
          <a:p>
            <a:r>
              <a:rPr lang="en-US" sz="1900" b="1" dirty="0">
                <a:latin typeface="Bahnschrift Light Condensed" panose="020B0502040204020203" pitchFamily="34" charset="0"/>
              </a:rPr>
              <a:t>Amazon CloudWatch: </a:t>
            </a:r>
            <a:r>
              <a:rPr lang="en-US" sz="1900" dirty="0">
                <a:latin typeface="Bahnschrift Light Condensed" panose="020B0502040204020203" pitchFamily="34" charset="0"/>
              </a:rPr>
              <a:t>Monitors Lambda executions, collects logs for troubleshooting and performance optimization.</a:t>
            </a:r>
            <a:endParaRPr lang="en-IN" sz="1900" dirty="0">
              <a:latin typeface="Bahnschrift Light Condensed" panose="020B0502040204020203" pitchFamily="34" charset="0"/>
            </a:endParaRPr>
          </a:p>
        </p:txBody>
      </p:sp>
      <p:pic>
        <p:nvPicPr>
          <p:cNvPr id="4" name="Recorded Sound">
            <a:hlinkClick r:id="" action="ppaction://media"/>
            <a:extLst>
              <a:ext uri="{FF2B5EF4-FFF2-40B4-BE49-F238E27FC236}">
                <a16:creationId xmlns:a16="http://schemas.microsoft.com/office/drawing/2014/main" id="{64FF339E-5F4F-4E8F-8657-12981D81DC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44200" y="637418"/>
            <a:ext cx="609600" cy="609600"/>
          </a:xfrm>
          <a:prstGeom prst="rect">
            <a:avLst/>
          </a:prstGeom>
        </p:spPr>
      </p:pic>
    </p:spTree>
    <p:extLst>
      <p:ext uri="{BB962C8B-B14F-4D97-AF65-F5344CB8AC3E}">
        <p14:creationId xmlns:p14="http://schemas.microsoft.com/office/powerpoint/2010/main" val="556612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907AC-DB7D-4745-8489-33FECED5D3B9}"/>
              </a:ext>
            </a:extLst>
          </p:cNvPr>
          <p:cNvSpPr>
            <a:spLocks noGrp="1"/>
          </p:cNvSpPr>
          <p:nvPr>
            <p:ph type="title"/>
          </p:nvPr>
        </p:nvSpPr>
        <p:spPr/>
        <p:txBody>
          <a:bodyPr/>
          <a:lstStyle/>
          <a:p>
            <a:r>
              <a:rPr lang="en-US" b="1" dirty="0">
                <a:latin typeface="Bahnschrift Condensed" panose="020B0502040204020203" pitchFamily="34" charset="0"/>
              </a:rPr>
              <a:t>Project Architecture</a:t>
            </a:r>
            <a:endParaRPr lang="en-IN" b="1" dirty="0">
              <a:latin typeface="Bahnschrift Condensed" panose="020B0502040204020203" pitchFamily="34" charset="0"/>
            </a:endParaRPr>
          </a:p>
        </p:txBody>
      </p:sp>
      <p:pic>
        <p:nvPicPr>
          <p:cNvPr id="12" name="Content Placeholder 11">
            <a:extLst>
              <a:ext uri="{FF2B5EF4-FFF2-40B4-BE49-F238E27FC236}">
                <a16:creationId xmlns:a16="http://schemas.microsoft.com/office/drawing/2014/main" id="{6C2DF844-0922-4CE4-AC58-A6D0578C23B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510748" y="1825625"/>
            <a:ext cx="8825948" cy="4351338"/>
          </a:xfrm>
        </p:spPr>
      </p:pic>
      <p:pic>
        <p:nvPicPr>
          <p:cNvPr id="14" name="Recorded Sound">
            <a:hlinkClick r:id="" action="ppaction://media"/>
            <a:extLst>
              <a:ext uri="{FF2B5EF4-FFF2-40B4-BE49-F238E27FC236}">
                <a16:creationId xmlns:a16="http://schemas.microsoft.com/office/drawing/2014/main" id="{11A90CAA-8299-42A9-BAB0-7F325426A5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31895" y="562917"/>
            <a:ext cx="769789" cy="769789"/>
          </a:xfrm>
          <a:prstGeom prst="rect">
            <a:avLst/>
          </a:prstGeom>
        </p:spPr>
      </p:pic>
    </p:spTree>
    <p:extLst>
      <p:ext uri="{BB962C8B-B14F-4D97-AF65-F5344CB8AC3E}">
        <p14:creationId xmlns:p14="http://schemas.microsoft.com/office/powerpoint/2010/main" val="70320052"/>
      </p:ext>
    </p:extLst>
  </p:cSld>
  <p:clrMapOvr>
    <a:masterClrMapping/>
  </p:clrMapOvr>
  <mc:AlternateContent xmlns:mc="http://schemas.openxmlformats.org/markup-compatibility/2006" xmlns:p14="http://schemas.microsoft.com/office/powerpoint/2010/main">
    <mc:Choice Requires="p14">
      <p:transition spd="slow" p14:dur="2000" advTm="36863"/>
    </mc:Choice>
    <mc:Fallback xmlns="">
      <p:transition spd="slow" advTm="368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603"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l="-4000" r="-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27BE3-D6DB-4958-967D-A85C2545EC31}"/>
              </a:ext>
            </a:extLst>
          </p:cNvPr>
          <p:cNvSpPr>
            <a:spLocks noGrp="1"/>
          </p:cNvSpPr>
          <p:nvPr>
            <p:ph type="title"/>
          </p:nvPr>
        </p:nvSpPr>
        <p:spPr/>
        <p:txBody>
          <a:bodyPr/>
          <a:lstStyle/>
          <a:p>
            <a:r>
              <a:rPr lang="en-US" b="1" dirty="0">
                <a:solidFill>
                  <a:schemeClr val="bg1"/>
                </a:solidFill>
                <a:latin typeface="Bahnschrift Condensed" panose="020B0502040204020203" pitchFamily="34" charset="0"/>
              </a:rPr>
              <a:t>Data Flow</a:t>
            </a:r>
            <a:endParaRPr lang="en-IN" b="1" dirty="0">
              <a:solidFill>
                <a:schemeClr val="bg1"/>
              </a:solidFill>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481AA5FB-8E94-433E-AEE4-98C0A6D55E51}"/>
              </a:ext>
            </a:extLst>
          </p:cNvPr>
          <p:cNvSpPr>
            <a:spLocks noGrp="1"/>
          </p:cNvSpPr>
          <p:nvPr>
            <p:ph idx="1"/>
          </p:nvPr>
        </p:nvSpPr>
        <p:spPr>
          <a:xfrm>
            <a:off x="713984" y="1427966"/>
            <a:ext cx="7271358" cy="4748997"/>
          </a:xfrm>
          <a:solidFill>
            <a:schemeClr val="tx1">
              <a:alpha val="23000"/>
            </a:schemeClr>
          </a:solidFill>
        </p:spPr>
        <p:txBody>
          <a:bodyPr>
            <a:noAutofit/>
          </a:bodyPr>
          <a:lstStyle/>
          <a:p>
            <a:r>
              <a:rPr lang="en-US" sz="2000" b="1" dirty="0">
                <a:solidFill>
                  <a:schemeClr val="bg1"/>
                </a:solidFill>
                <a:latin typeface="Bahnschrift Light Condensed" panose="020B0502040204020203" pitchFamily="34" charset="0"/>
              </a:rPr>
              <a:t>User Interaction: </a:t>
            </a:r>
            <a:r>
              <a:rPr lang="en-US" sz="2000" dirty="0">
                <a:solidFill>
                  <a:schemeClr val="bg1"/>
                </a:solidFill>
                <a:latin typeface="Bahnschrift Light Condensed" panose="020B0502040204020203" pitchFamily="34" charset="0"/>
              </a:rPr>
              <a:t>The user initiates a conversation by greeting the chatbot or requesting employee details.</a:t>
            </a:r>
          </a:p>
          <a:p>
            <a:r>
              <a:rPr lang="en-US" sz="2000" b="1" dirty="0">
                <a:solidFill>
                  <a:schemeClr val="bg1"/>
                </a:solidFill>
                <a:latin typeface="Bahnschrift Light Condensed" panose="020B0502040204020203" pitchFamily="34" charset="0"/>
              </a:rPr>
              <a:t>Intent Capture by Lex: </a:t>
            </a:r>
            <a:r>
              <a:rPr lang="en-US" sz="2000" dirty="0">
                <a:solidFill>
                  <a:schemeClr val="bg1"/>
                </a:solidFill>
                <a:latin typeface="Bahnschrift Light Condensed" panose="020B0502040204020203" pitchFamily="34" charset="0"/>
              </a:rPr>
              <a:t>Amazon Lex identifies the intent, collects required slots like Department ID and </a:t>
            </a:r>
            <a:r>
              <a:rPr lang="en-US" sz="2000" dirty="0" err="1">
                <a:solidFill>
                  <a:schemeClr val="bg1"/>
                </a:solidFill>
                <a:latin typeface="Bahnschrift Light Condensed" panose="020B0502040204020203" pitchFamily="34" charset="0"/>
              </a:rPr>
              <a:t>InformationType</a:t>
            </a:r>
            <a:r>
              <a:rPr lang="en-US" sz="2000" dirty="0">
                <a:solidFill>
                  <a:schemeClr val="bg1"/>
                </a:solidFill>
                <a:latin typeface="Bahnschrift Light Condensed" panose="020B0502040204020203" pitchFamily="34" charset="0"/>
              </a:rPr>
              <a:t> (ID, Salary, or Location).</a:t>
            </a:r>
          </a:p>
          <a:p>
            <a:r>
              <a:rPr lang="en-US" sz="2000" b="1" dirty="0">
                <a:solidFill>
                  <a:schemeClr val="bg1"/>
                </a:solidFill>
                <a:latin typeface="Bahnschrift Light Condensed" panose="020B0502040204020203" pitchFamily="34" charset="0"/>
              </a:rPr>
              <a:t>Trigger Lambda Function: </a:t>
            </a:r>
            <a:r>
              <a:rPr lang="en-US" sz="2000" dirty="0">
                <a:solidFill>
                  <a:schemeClr val="bg1"/>
                </a:solidFill>
                <a:latin typeface="Bahnschrift Light Condensed" panose="020B0502040204020203" pitchFamily="34" charset="0"/>
              </a:rPr>
              <a:t>Once required data is gathered, Lex invokes the AWS Lambda function.</a:t>
            </a:r>
          </a:p>
          <a:p>
            <a:r>
              <a:rPr lang="en-US" sz="2000" b="1" dirty="0">
                <a:solidFill>
                  <a:schemeClr val="bg1"/>
                </a:solidFill>
                <a:latin typeface="Bahnschrift Light Condensed" panose="020B0502040204020203" pitchFamily="34" charset="0"/>
              </a:rPr>
              <a:t>Data Retrieval from S3: </a:t>
            </a:r>
            <a:r>
              <a:rPr lang="en-US" sz="2000" dirty="0">
                <a:solidFill>
                  <a:schemeClr val="bg1"/>
                </a:solidFill>
                <a:latin typeface="Bahnschrift Light Condensed" panose="020B0502040204020203" pitchFamily="34" charset="0"/>
              </a:rPr>
              <a:t>Lambda reads the employeeDetails.csv file from Amazon S3, filters data based on Department ID.</a:t>
            </a:r>
          </a:p>
          <a:p>
            <a:r>
              <a:rPr lang="en-US" sz="2000" b="1" dirty="0">
                <a:solidFill>
                  <a:schemeClr val="bg1"/>
                </a:solidFill>
                <a:latin typeface="Bahnschrift Light Condensed" panose="020B0502040204020203" pitchFamily="34" charset="0"/>
              </a:rPr>
              <a:t>Data Processing: </a:t>
            </a:r>
            <a:r>
              <a:rPr lang="en-US" sz="2000" dirty="0">
                <a:solidFill>
                  <a:schemeClr val="bg1"/>
                </a:solidFill>
                <a:latin typeface="Bahnschrift Light Condensed" panose="020B0502040204020203" pitchFamily="34" charset="0"/>
              </a:rPr>
              <a:t>Lambda dynamically formats the employee details according to the requested </a:t>
            </a:r>
            <a:r>
              <a:rPr lang="en-US" sz="2000" dirty="0" err="1">
                <a:solidFill>
                  <a:schemeClr val="bg1"/>
                </a:solidFill>
                <a:latin typeface="Bahnschrift Light Condensed" panose="020B0502040204020203" pitchFamily="34" charset="0"/>
              </a:rPr>
              <a:t>InformationType</a:t>
            </a:r>
            <a:r>
              <a:rPr lang="en-US" sz="2000" dirty="0">
                <a:solidFill>
                  <a:schemeClr val="bg1"/>
                </a:solidFill>
                <a:latin typeface="Bahnschrift Light Condensed" panose="020B0502040204020203" pitchFamily="34" charset="0"/>
              </a:rPr>
              <a:t>.</a:t>
            </a:r>
          </a:p>
          <a:p>
            <a:r>
              <a:rPr lang="en-US" sz="2000" b="1" dirty="0">
                <a:solidFill>
                  <a:schemeClr val="bg1"/>
                </a:solidFill>
                <a:latin typeface="Bahnschrift Light Condensed" panose="020B0502040204020203" pitchFamily="34" charset="0"/>
              </a:rPr>
              <a:t>Response Sent to Lex: </a:t>
            </a:r>
            <a:r>
              <a:rPr lang="en-US" sz="2000" dirty="0">
                <a:solidFill>
                  <a:schemeClr val="bg1"/>
                </a:solidFill>
                <a:latin typeface="Bahnschrift Light Condensed" panose="020B0502040204020203" pitchFamily="34" charset="0"/>
              </a:rPr>
              <a:t>Lambda returns a formatted response back to Lex.</a:t>
            </a:r>
          </a:p>
          <a:p>
            <a:r>
              <a:rPr lang="en-US" sz="2000" b="1" dirty="0">
                <a:solidFill>
                  <a:schemeClr val="bg1"/>
                </a:solidFill>
                <a:latin typeface="Bahnschrift Light Condensed" panose="020B0502040204020203" pitchFamily="34" charset="0"/>
              </a:rPr>
              <a:t>Response Presented to User: </a:t>
            </a:r>
            <a:r>
              <a:rPr lang="en-US" sz="2000" dirty="0">
                <a:solidFill>
                  <a:schemeClr val="bg1"/>
                </a:solidFill>
                <a:latin typeface="Bahnschrift Light Condensed" panose="020B0502040204020203" pitchFamily="34" charset="0"/>
              </a:rPr>
              <a:t>Lex presents the data to the user in a user-friendly text format.</a:t>
            </a:r>
          </a:p>
          <a:p>
            <a:r>
              <a:rPr lang="en-US" sz="2000" b="1" dirty="0">
                <a:solidFill>
                  <a:schemeClr val="bg1"/>
                </a:solidFill>
                <a:latin typeface="Bahnschrift Light Condensed" panose="020B0502040204020203" pitchFamily="34" charset="0"/>
              </a:rPr>
              <a:t>Monitoring and Logging: </a:t>
            </a:r>
            <a:r>
              <a:rPr lang="en-US" sz="2000" dirty="0">
                <a:solidFill>
                  <a:schemeClr val="bg1"/>
                </a:solidFill>
                <a:latin typeface="Bahnschrift Light Condensed" panose="020B0502040204020203" pitchFamily="34" charset="0"/>
              </a:rPr>
              <a:t>CloudWatch logs the entire interaction for monitoring, auditing, and troubleshooting purposes.</a:t>
            </a:r>
            <a:endParaRPr lang="en-IN" sz="2000" dirty="0">
              <a:solidFill>
                <a:schemeClr val="bg1"/>
              </a:solidFill>
              <a:latin typeface="Bahnschrift Light Condensed" panose="020B0502040204020203" pitchFamily="34" charset="0"/>
            </a:endParaRPr>
          </a:p>
        </p:txBody>
      </p:sp>
      <p:pic>
        <p:nvPicPr>
          <p:cNvPr id="5" name="Recorded Sound">
            <a:hlinkClick r:id="" action="ppaction://media"/>
            <a:extLst>
              <a:ext uri="{FF2B5EF4-FFF2-40B4-BE49-F238E27FC236}">
                <a16:creationId xmlns:a16="http://schemas.microsoft.com/office/drawing/2014/main" id="{3031E726-22D5-F0E6-31D3-E6A9D6254F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172533" y="841595"/>
            <a:ext cx="586372" cy="586372"/>
          </a:xfrm>
          <a:prstGeom prst="rect">
            <a:avLst/>
          </a:prstGeom>
        </p:spPr>
      </p:pic>
    </p:spTree>
    <p:extLst>
      <p:ext uri="{BB962C8B-B14F-4D97-AF65-F5344CB8AC3E}">
        <p14:creationId xmlns:p14="http://schemas.microsoft.com/office/powerpoint/2010/main" val="3030458773"/>
      </p:ext>
    </p:extLst>
  </p:cSld>
  <p:clrMapOvr>
    <a:masterClrMapping/>
  </p:clrMapOvr>
  <mc:AlternateContent xmlns:mc="http://schemas.openxmlformats.org/markup-compatibility/2006" xmlns:p14="http://schemas.microsoft.com/office/powerpoint/2010/main">
    <mc:Choice Requires="p14">
      <p:transition spd="slow" p14:dur="2000" advTm="50343"/>
    </mc:Choice>
    <mc:Fallback xmlns="">
      <p:transition spd="slow" advTm="50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9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63158">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Pentagon 18">
            <a:extLst>
              <a:ext uri="{FF2B5EF4-FFF2-40B4-BE49-F238E27FC236}">
                <a16:creationId xmlns:a16="http://schemas.microsoft.com/office/drawing/2014/main" id="{ABF9A7CA-A5FB-3C6B-B9BF-9E5F10D32DFE}"/>
              </a:ext>
            </a:extLst>
          </p:cNvPr>
          <p:cNvSpPr/>
          <p:nvPr/>
        </p:nvSpPr>
        <p:spPr>
          <a:xfrm>
            <a:off x="-17745" y="-147299"/>
            <a:ext cx="5863222" cy="6479206"/>
          </a:xfrm>
          <a:prstGeom prst="pentagon">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F3EA5E-6DF0-402A-8D18-1B5B801D97DF}"/>
              </a:ext>
            </a:extLst>
          </p:cNvPr>
          <p:cNvSpPr>
            <a:spLocks noGrp="1"/>
          </p:cNvSpPr>
          <p:nvPr>
            <p:ph type="title"/>
          </p:nvPr>
        </p:nvSpPr>
        <p:spPr>
          <a:solidFill>
            <a:schemeClr val="bg1"/>
          </a:solidFill>
        </p:spPr>
        <p:txBody>
          <a:bodyPr/>
          <a:lstStyle/>
          <a:p>
            <a:r>
              <a:rPr lang="en-US" b="1" dirty="0">
                <a:latin typeface="Bahnschrift Condensed" panose="020B0502040204020203" pitchFamily="34" charset="0"/>
              </a:rPr>
              <a:t>Cloud Services Used</a:t>
            </a:r>
            <a:endParaRPr lang="en-IN" b="1" dirty="0">
              <a:latin typeface="Bahnschrift Condensed" panose="020B0502040204020203" pitchFamily="34" charset="0"/>
            </a:endParaRPr>
          </a:p>
        </p:txBody>
      </p:sp>
      <p:sp>
        <p:nvSpPr>
          <p:cNvPr id="3" name="Content Placeholder 2">
            <a:extLst>
              <a:ext uri="{FF2B5EF4-FFF2-40B4-BE49-F238E27FC236}">
                <a16:creationId xmlns:a16="http://schemas.microsoft.com/office/drawing/2014/main" id="{0B648E8D-F206-4D0D-A66C-0F4F342C1670}"/>
              </a:ext>
            </a:extLst>
          </p:cNvPr>
          <p:cNvSpPr>
            <a:spLocks noGrp="1"/>
          </p:cNvSpPr>
          <p:nvPr>
            <p:ph idx="1"/>
          </p:nvPr>
        </p:nvSpPr>
        <p:spPr/>
        <p:txBody>
          <a:bodyPr>
            <a:normAutofit/>
          </a:bodyPr>
          <a:lstStyle/>
          <a:p>
            <a:r>
              <a:rPr lang="en-IN" sz="2200" b="1" dirty="0">
                <a:latin typeface="Bahnschrift Condensed" panose="020B0502040204020203" pitchFamily="34" charset="0"/>
              </a:rPr>
              <a:t>Amazon Lex: </a:t>
            </a:r>
            <a:r>
              <a:rPr lang="en-IN" sz="2200" dirty="0">
                <a:latin typeface="Bahnschrift Condensed" panose="020B0502040204020203" pitchFamily="34" charset="0"/>
              </a:rPr>
              <a:t>Chatbot front-end.</a:t>
            </a:r>
          </a:p>
          <a:p>
            <a:r>
              <a:rPr lang="en-IN" sz="2200" b="1" dirty="0">
                <a:latin typeface="Bahnschrift Condensed" panose="020B0502040204020203" pitchFamily="34" charset="0"/>
              </a:rPr>
              <a:t>AWS Lambda: </a:t>
            </a:r>
            <a:r>
              <a:rPr lang="en-IN" sz="2200" dirty="0">
                <a:latin typeface="Bahnschrift Condensed" panose="020B0502040204020203" pitchFamily="34" charset="0"/>
              </a:rPr>
              <a:t>Python backend logic.</a:t>
            </a:r>
          </a:p>
          <a:p>
            <a:r>
              <a:rPr lang="en-IN" sz="2200" b="1" dirty="0">
                <a:latin typeface="Bahnschrift Condensed" panose="020B0502040204020203" pitchFamily="34" charset="0"/>
              </a:rPr>
              <a:t>Amazon S3: </a:t>
            </a:r>
            <a:r>
              <a:rPr lang="en-IN" sz="2200" dirty="0">
                <a:latin typeface="Bahnschrift Condensed" panose="020B0502040204020203" pitchFamily="34" charset="0"/>
              </a:rPr>
              <a:t>Data source (CSV file).</a:t>
            </a:r>
          </a:p>
          <a:p>
            <a:r>
              <a:rPr lang="en-IN" sz="2200" b="1" dirty="0">
                <a:latin typeface="Bahnschrift Condensed" panose="020B0502040204020203" pitchFamily="34" charset="0"/>
              </a:rPr>
              <a:t>IAM Roles: </a:t>
            </a:r>
            <a:r>
              <a:rPr lang="en-IN" sz="2200" dirty="0">
                <a:latin typeface="Bahnschrift Condensed" panose="020B0502040204020203" pitchFamily="34" charset="0"/>
              </a:rPr>
              <a:t>Secure Lambda to S3 access.</a:t>
            </a:r>
          </a:p>
          <a:p>
            <a:r>
              <a:rPr lang="en-IN" sz="2200" b="1" dirty="0">
                <a:latin typeface="Bahnschrift Condensed" panose="020B0502040204020203" pitchFamily="34" charset="0"/>
              </a:rPr>
              <a:t>CloudWatch: </a:t>
            </a:r>
            <a:r>
              <a:rPr lang="en-IN" sz="2200" dirty="0">
                <a:latin typeface="Bahnschrift Condensed" panose="020B0502040204020203" pitchFamily="34" charset="0"/>
              </a:rPr>
              <a:t>Logs for debugging.</a:t>
            </a:r>
          </a:p>
        </p:txBody>
      </p:sp>
      <p:grpSp>
        <p:nvGrpSpPr>
          <p:cNvPr id="17" name="Group 16">
            <a:extLst>
              <a:ext uri="{FF2B5EF4-FFF2-40B4-BE49-F238E27FC236}">
                <a16:creationId xmlns:a16="http://schemas.microsoft.com/office/drawing/2014/main" id="{5B2BC2CA-0AB3-1185-0FAC-EAD8B794FD03}"/>
              </a:ext>
            </a:extLst>
          </p:cNvPr>
          <p:cNvGrpSpPr/>
          <p:nvPr/>
        </p:nvGrpSpPr>
        <p:grpSpPr>
          <a:xfrm>
            <a:off x="7343351" y="365125"/>
            <a:ext cx="4430563" cy="4228840"/>
            <a:chOff x="7563631" y="-414872"/>
            <a:chExt cx="4430563" cy="4228840"/>
          </a:xfrm>
          <a:blipFill>
            <a:blip r:embed="rId4"/>
            <a:stretch>
              <a:fillRect/>
            </a:stretch>
          </a:blipFill>
        </p:grpSpPr>
        <p:sp>
          <p:nvSpPr>
            <p:cNvPr id="9" name="Hexagon 8">
              <a:extLst>
                <a:ext uri="{FF2B5EF4-FFF2-40B4-BE49-F238E27FC236}">
                  <a16:creationId xmlns:a16="http://schemas.microsoft.com/office/drawing/2014/main" id="{ACD07900-4F3C-144B-DCC0-045754D49E65}"/>
                </a:ext>
              </a:extLst>
            </p:cNvPr>
            <p:cNvSpPr/>
            <p:nvPr/>
          </p:nvSpPr>
          <p:spPr>
            <a:xfrm>
              <a:off x="8993165" y="1045627"/>
              <a:ext cx="1603332" cy="1325562"/>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Hexagon 9">
              <a:extLst>
                <a:ext uri="{FF2B5EF4-FFF2-40B4-BE49-F238E27FC236}">
                  <a16:creationId xmlns:a16="http://schemas.microsoft.com/office/drawing/2014/main" id="{D34C9D98-7093-298A-2749-3D1A5E654D25}"/>
                </a:ext>
              </a:extLst>
            </p:cNvPr>
            <p:cNvSpPr/>
            <p:nvPr/>
          </p:nvSpPr>
          <p:spPr>
            <a:xfrm>
              <a:off x="10285956" y="1909121"/>
              <a:ext cx="1603332" cy="1325562"/>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Hexagon 10">
              <a:extLst>
                <a:ext uri="{FF2B5EF4-FFF2-40B4-BE49-F238E27FC236}">
                  <a16:creationId xmlns:a16="http://schemas.microsoft.com/office/drawing/2014/main" id="{AB153AD5-3BD9-00CE-1E09-96D07B067861}"/>
                </a:ext>
              </a:extLst>
            </p:cNvPr>
            <p:cNvSpPr/>
            <p:nvPr/>
          </p:nvSpPr>
          <p:spPr>
            <a:xfrm>
              <a:off x="10390862" y="466342"/>
              <a:ext cx="1603332" cy="1325562"/>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Hexagon 11">
              <a:extLst>
                <a:ext uri="{FF2B5EF4-FFF2-40B4-BE49-F238E27FC236}">
                  <a16:creationId xmlns:a16="http://schemas.microsoft.com/office/drawing/2014/main" id="{22428A39-3DDA-3A04-E1AE-FA1B7D7A7AFB}"/>
                </a:ext>
              </a:extLst>
            </p:cNvPr>
            <p:cNvSpPr/>
            <p:nvPr/>
          </p:nvSpPr>
          <p:spPr>
            <a:xfrm>
              <a:off x="7662796" y="410717"/>
              <a:ext cx="1603332" cy="1325562"/>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Hexagon 12">
              <a:extLst>
                <a:ext uri="{FF2B5EF4-FFF2-40B4-BE49-F238E27FC236}">
                  <a16:creationId xmlns:a16="http://schemas.microsoft.com/office/drawing/2014/main" id="{B25E1FA3-6ECA-86E4-8C46-64A70BB60983}"/>
                </a:ext>
              </a:extLst>
            </p:cNvPr>
            <p:cNvSpPr/>
            <p:nvPr/>
          </p:nvSpPr>
          <p:spPr>
            <a:xfrm>
              <a:off x="8924794" y="2488406"/>
              <a:ext cx="1603332" cy="1325562"/>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Hexagon 13">
              <a:extLst>
                <a:ext uri="{FF2B5EF4-FFF2-40B4-BE49-F238E27FC236}">
                  <a16:creationId xmlns:a16="http://schemas.microsoft.com/office/drawing/2014/main" id="{37AF28E9-764D-190F-6CD1-AB0B4865F4CE}"/>
                </a:ext>
              </a:extLst>
            </p:cNvPr>
            <p:cNvSpPr/>
            <p:nvPr/>
          </p:nvSpPr>
          <p:spPr>
            <a:xfrm>
              <a:off x="8943583" y="-414872"/>
              <a:ext cx="1603332" cy="1325562"/>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Hexagon 14">
              <a:extLst>
                <a:ext uri="{FF2B5EF4-FFF2-40B4-BE49-F238E27FC236}">
                  <a16:creationId xmlns:a16="http://schemas.microsoft.com/office/drawing/2014/main" id="{7926CEFA-798A-CF5E-D90D-5911CF303391}"/>
                </a:ext>
              </a:extLst>
            </p:cNvPr>
            <p:cNvSpPr/>
            <p:nvPr/>
          </p:nvSpPr>
          <p:spPr>
            <a:xfrm>
              <a:off x="7563631" y="1843345"/>
              <a:ext cx="1603332" cy="1325562"/>
            </a:xfrm>
            <a:prstGeom prst="hexagon">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Recorded Sound">
            <a:hlinkClick r:id="" action="ppaction://media"/>
            <a:extLst>
              <a:ext uri="{FF2B5EF4-FFF2-40B4-BE49-F238E27FC236}">
                <a16:creationId xmlns:a16="http://schemas.microsoft.com/office/drawing/2014/main" id="{B64F5C38-6F0F-BEF0-7F78-02EC2781AF4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85905" y="494720"/>
            <a:ext cx="596675" cy="596675"/>
          </a:xfrm>
          <a:prstGeom prst="rect">
            <a:avLst/>
          </a:prstGeom>
        </p:spPr>
      </p:pic>
    </p:spTree>
    <p:extLst>
      <p:ext uri="{BB962C8B-B14F-4D97-AF65-F5344CB8AC3E}">
        <p14:creationId xmlns:p14="http://schemas.microsoft.com/office/powerpoint/2010/main" val="1571262206"/>
      </p:ext>
    </p:extLst>
  </p:cSld>
  <p:clrMapOvr>
    <a:masterClrMapping/>
  </p:clrMapOvr>
  <mc:AlternateContent xmlns:mc="http://schemas.openxmlformats.org/markup-compatibility/2006">
    <mc:Choice xmlns:p14="http://schemas.microsoft.com/office/powerpoint/2010/main" Requires="p14">
      <p:transition spd="slow" p14:dur="2000" advTm="16491"/>
    </mc:Choice>
    <mc:Fallback>
      <p:transition spd="slow" advTm="16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849"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593</TotalTime>
  <Words>752</Words>
  <Application>Microsoft Office PowerPoint</Application>
  <PresentationFormat>Widescreen</PresentationFormat>
  <Paragraphs>69</Paragraphs>
  <Slides>14</Slides>
  <Notes>0</Notes>
  <HiddenSlides>0</HiddenSlides>
  <MMClips>14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Bahnschrift Condensed</vt:lpstr>
      <vt:lpstr>Bahnschrift Light Condensed</vt:lpstr>
      <vt:lpstr>Calibri</vt:lpstr>
      <vt:lpstr>Calibri Light</vt:lpstr>
      <vt:lpstr>Garamond</vt:lpstr>
      <vt:lpstr>Office Theme</vt:lpstr>
      <vt:lpstr>Smart Employee Search Chatbot</vt:lpstr>
      <vt:lpstr>Scope</vt:lpstr>
      <vt:lpstr>Features Implemented</vt:lpstr>
      <vt:lpstr>Data Sources</vt:lpstr>
      <vt:lpstr>Expected Outcomes</vt:lpstr>
      <vt:lpstr>Logical Architecture</vt:lpstr>
      <vt:lpstr>Project Architecture</vt:lpstr>
      <vt:lpstr>Data Flow</vt:lpstr>
      <vt:lpstr>Cloud Services Used</vt:lpstr>
      <vt:lpstr>Inputs Consumed</vt:lpstr>
      <vt:lpstr>Output Produced</vt:lpstr>
      <vt:lpstr>Input &amp; Output Screenshots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Cloud-Based Chatbot</dc:title>
  <dc:creator>Mallampati Tulasi</dc:creator>
  <cp:lastModifiedBy>nikhil derangula</cp:lastModifiedBy>
  <cp:revision>35</cp:revision>
  <dcterms:created xsi:type="dcterms:W3CDTF">2025-03-12T22:05:43Z</dcterms:created>
  <dcterms:modified xsi:type="dcterms:W3CDTF">2025-04-28T04:40:00Z</dcterms:modified>
</cp:coreProperties>
</file>

<file path=docProps/thumbnail.jpeg>
</file>